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8" r:id="rId3"/>
    <p:sldId id="267" r:id="rId4"/>
    <p:sldId id="272" r:id="rId5"/>
    <p:sldId id="259" r:id="rId6"/>
    <p:sldId id="261" r:id="rId7"/>
    <p:sldId id="262" r:id="rId8"/>
    <p:sldId id="263" r:id="rId9"/>
    <p:sldId id="264" r:id="rId10"/>
    <p:sldId id="269" r:id="rId11"/>
    <p:sldId id="274" r:id="rId12"/>
    <p:sldId id="276" r:id="rId13"/>
    <p:sldId id="270" r:id="rId14"/>
    <p:sldId id="266" r:id="rId15"/>
    <p:sldId id="265" r:id="rId16"/>
    <p:sldId id="271" r:id="rId17"/>
    <p:sldId id="273" r:id="rId18"/>
    <p:sldId id="277" r:id="rId19"/>
    <p:sldId id="278" r:id="rId20"/>
    <p:sldId id="279"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SUL User" initials="GU" lastIdx="2" clrIdx="0">
    <p:extLst>
      <p:ext uri="{19B8F6BF-5375-455C-9EA6-DF929625EA0E}">
        <p15:presenceInfo xmlns:p15="http://schemas.microsoft.com/office/powerpoint/2012/main" userId="GSUL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E336"/>
    <a:srgbClr val="CC99FF"/>
    <a:srgbClr val="EBE60F"/>
    <a:srgbClr val="F0EB1B"/>
    <a:srgbClr val="F2E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7992" autoAdjust="0"/>
  </p:normalViewPr>
  <p:slideViewPr>
    <p:cSldViewPr snapToGrid="0">
      <p:cViewPr>
        <p:scale>
          <a:sx n="60" d="100"/>
          <a:sy n="60" d="100"/>
        </p:scale>
        <p:origin x="605" y="67"/>
      </p:cViewPr>
      <p:guideLst/>
    </p:cSldViewPr>
  </p:slideViewPr>
  <p:notesTextViewPr>
    <p:cViewPr>
      <p:scale>
        <a:sx n="3" d="2"/>
        <a:sy n="3" d="2"/>
      </p:scale>
      <p:origin x="0" y="0"/>
    </p:cViewPr>
  </p:notesTextViewPr>
  <p:notesViewPr>
    <p:cSldViewPr snapToGrid="0">
      <p:cViewPr varScale="1">
        <p:scale>
          <a:sx n="59" d="100"/>
          <a:sy n="59" d="100"/>
        </p:scale>
        <p:origin x="253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E7DAF-F67A-419D-9A09-63A9DBE9738A}" type="datetimeFigureOut">
              <a:rPr lang="en-US" smtClean="0"/>
              <a:t>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058B8-F2FD-41C4-BC9B-156EDBCA4114}" type="slidenum">
              <a:rPr lang="en-US" smtClean="0"/>
              <a:t>‹#›</a:t>
            </a:fld>
            <a:endParaRPr lang="en-US"/>
          </a:p>
        </p:txBody>
      </p:sp>
    </p:spTree>
    <p:extLst>
      <p:ext uri="{BB962C8B-B14F-4D97-AF65-F5344CB8AC3E}">
        <p14:creationId xmlns:p14="http://schemas.microsoft.com/office/powerpoint/2010/main" val="1307238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Hello everyone and thank you for providing</a:t>
            </a:r>
            <a:r>
              <a:rPr lang="en-US" sz="1200" kern="1200" baseline="0" dirty="0" smtClean="0">
                <a:solidFill>
                  <a:schemeClr val="tx1"/>
                </a:solidFill>
                <a:effectLst/>
                <a:latin typeface="+mn-lt"/>
                <a:ea typeface="+mn-ea"/>
                <a:cs typeface="+mn-cs"/>
              </a:rPr>
              <a:t> me the opportunity to assist with this milestone for the Super Mario Brothers franchise.</a:t>
            </a:r>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1</a:t>
            </a:fld>
            <a:endParaRPr lang="en-US"/>
          </a:p>
        </p:txBody>
      </p:sp>
    </p:spTree>
    <p:extLst>
      <p:ext uri="{BB962C8B-B14F-4D97-AF65-F5344CB8AC3E}">
        <p14:creationId xmlns:p14="http://schemas.microsoft.com/office/powerpoint/2010/main" val="68143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a:t>
            </a:r>
            <a:r>
              <a:rPr lang="en-US" baseline="0" dirty="0" smtClean="0"/>
              <a:t> such a diverse group of gamers, there is a vast variety of player skillset. The game has accounted for this by having 4 levels of difficulty: Easy, Normal, Expert, and Super Expert.</a:t>
            </a:r>
          </a:p>
          <a:p>
            <a:endParaRPr lang="en-US" baseline="0" dirty="0" smtClean="0"/>
          </a:p>
          <a:p>
            <a:r>
              <a:rPr lang="en-US" baseline="0" dirty="0" smtClean="0"/>
              <a:t>With a request from the development team to know the most frequently occurring difficulty level, I analyzed the total number of plays recorded against the data for difficulty.  </a:t>
            </a:r>
          </a:p>
          <a:p>
            <a:endParaRPr lang="en-US" baseline="0" dirty="0" smtClean="0"/>
          </a:p>
          <a:p>
            <a:r>
              <a:rPr lang="en-US" baseline="0" dirty="0" smtClean="0"/>
              <a:t>In the game, every map can fall within any of the levels of difficulty. The level of difficulty is determined by number of clears and the number of attempts for a specific course. If a course has a lower number of clears (and a greater number of attempts), the level of difficulty rises. During this process, it was determined that the most played level of difficulty was “normal”. </a:t>
            </a:r>
          </a:p>
          <a:p>
            <a:endParaRPr lang="en-US" baseline="0" dirty="0" smtClean="0"/>
          </a:p>
          <a:p>
            <a:r>
              <a:rPr lang="en-US" baseline="0" dirty="0" smtClean="0"/>
              <a:t>However, due to the dynamic attributes of this data, it is important to emphasize that the results can easily change depending on when the timeframe was recorded.  If this particular dataset were provided with different recorded timeframes, I would be able to further analyze how frequently the level of difficulty changes and the affect this has on the overall popularity of specific courses. </a:t>
            </a:r>
          </a:p>
        </p:txBody>
      </p:sp>
      <p:sp>
        <p:nvSpPr>
          <p:cNvPr id="4" name="Slide Number Placeholder 3"/>
          <p:cNvSpPr>
            <a:spLocks noGrp="1"/>
          </p:cNvSpPr>
          <p:nvPr>
            <p:ph type="sldNum" sz="quarter" idx="10"/>
          </p:nvPr>
        </p:nvSpPr>
        <p:spPr/>
        <p:txBody>
          <a:bodyPr/>
          <a:lstStyle/>
          <a:p>
            <a:fld id="{CEF058B8-F2FD-41C4-BC9B-156EDBCA4114}" type="slidenum">
              <a:rPr lang="en-US" smtClean="0"/>
              <a:t>10</a:t>
            </a:fld>
            <a:endParaRPr lang="en-US"/>
          </a:p>
        </p:txBody>
      </p:sp>
    </p:spTree>
    <p:extLst>
      <p:ext uri="{BB962C8B-B14F-4D97-AF65-F5344CB8AC3E}">
        <p14:creationId xmlns:p14="http://schemas.microsoft.com/office/powerpoint/2010/main" val="56792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a:t>
            </a:r>
            <a:r>
              <a:rPr lang="en-US" sz="1200" kern="1200" baseline="0" dirty="0" smtClean="0">
                <a:solidFill>
                  <a:schemeClr val="tx1"/>
                </a:solidFill>
                <a:effectLst/>
                <a:latin typeface="+mn-lt"/>
                <a:ea typeface="+mn-ea"/>
                <a:cs typeface="+mn-cs"/>
              </a:rPr>
              <a:t> area of focus for during this analysis has been the courses. As a reminder, this dataset includes over 100k courses. However, it is important know that this is a small sample of the 7 million courses that are created and will only reflect the most popular courses in this set.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EF058B8-F2FD-41C4-BC9B-156EDBCA4114}" type="slidenum">
              <a:rPr lang="en-US" smtClean="0"/>
              <a:t>11</a:t>
            </a:fld>
            <a:endParaRPr lang="en-US"/>
          </a:p>
        </p:txBody>
      </p:sp>
    </p:spTree>
    <p:extLst>
      <p:ext uri="{BB962C8B-B14F-4D97-AF65-F5344CB8AC3E}">
        <p14:creationId xmlns:p14="http://schemas.microsoft.com/office/powerpoint/2010/main" val="358961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there are numerous ways to determine what was the top courses </a:t>
            </a:r>
            <a:r>
              <a:rPr lang="en-US" baseline="0" dirty="0" smtClean="0"/>
              <a:t>and some of them are listed in this slide. </a:t>
            </a:r>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12</a:t>
            </a:fld>
            <a:endParaRPr lang="en-US"/>
          </a:p>
        </p:txBody>
      </p:sp>
    </p:spTree>
    <p:extLst>
      <p:ext uri="{BB962C8B-B14F-4D97-AF65-F5344CB8AC3E}">
        <p14:creationId xmlns:p14="http://schemas.microsoft.com/office/powerpoint/2010/main" val="263924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 sample of the investigation that was conducted, I have provided a chart for the courses with the greatest number of stars and a chart for the courses that that have the longest averaged longevity. </a:t>
            </a:r>
          </a:p>
          <a:p>
            <a:endParaRPr lang="en-US" baseline="0" dirty="0" smtClean="0"/>
          </a:p>
          <a:p>
            <a:r>
              <a:rPr lang="en-US" baseline="0" dirty="0" smtClean="0"/>
              <a:t>After reviewing e</a:t>
            </a:r>
            <a:r>
              <a:rPr lang="en-US" dirty="0" smtClean="0"/>
              <a:t>ach of</a:t>
            </a:r>
            <a:r>
              <a:rPr lang="en-US" baseline="0" dirty="0" smtClean="0"/>
              <a:t> the </a:t>
            </a:r>
            <a:r>
              <a:rPr lang="en-US" dirty="0" smtClean="0"/>
              <a:t>criteria,</a:t>
            </a:r>
            <a:r>
              <a:rPr lang="en-US" baseline="0" dirty="0" smtClean="0"/>
              <a:t> I determined that while </a:t>
            </a:r>
            <a:r>
              <a:rPr lang="en-US" baseline="0" dirty="0" smtClean="0"/>
              <a:t>there were some courses that were common in all of the criteria, there wasn’t a specific course that could easily be declared as “the most popular”. </a:t>
            </a:r>
          </a:p>
          <a:p>
            <a:endParaRPr lang="en-US" baseline="0" dirty="0" smtClean="0"/>
          </a:p>
          <a:p>
            <a:r>
              <a:rPr lang="en-US" baseline="0" dirty="0" smtClean="0"/>
              <a:t>This raised the </a:t>
            </a:r>
            <a:r>
              <a:rPr lang="en-US" baseline="0" dirty="0" smtClean="0"/>
              <a:t>question: how </a:t>
            </a:r>
            <a:r>
              <a:rPr lang="en-US" baseline="0" dirty="0" smtClean="0"/>
              <a:t>could </a:t>
            </a:r>
            <a:r>
              <a:rPr lang="en-US" baseline="0" dirty="0" smtClean="0"/>
              <a:t>we determine the most popular courses with the results of this investigation?</a:t>
            </a:r>
            <a:endParaRPr lang="en-US" baseline="0" dirty="0" smtClean="0"/>
          </a:p>
        </p:txBody>
      </p:sp>
      <p:sp>
        <p:nvSpPr>
          <p:cNvPr id="4" name="Slide Number Placeholder 3"/>
          <p:cNvSpPr>
            <a:spLocks noGrp="1"/>
          </p:cNvSpPr>
          <p:nvPr>
            <p:ph type="sldNum" sz="quarter" idx="10"/>
          </p:nvPr>
        </p:nvSpPr>
        <p:spPr/>
        <p:txBody>
          <a:bodyPr/>
          <a:lstStyle/>
          <a:p>
            <a:fld id="{CEF058B8-F2FD-41C4-BC9B-156EDBCA4114}" type="slidenum">
              <a:rPr lang="en-US" smtClean="0"/>
              <a:t>13</a:t>
            </a:fld>
            <a:endParaRPr lang="en-US"/>
          </a:p>
        </p:txBody>
      </p:sp>
    </p:spTree>
    <p:extLst>
      <p:ext uri="{BB962C8B-B14F-4D97-AF65-F5344CB8AC3E}">
        <p14:creationId xmlns:p14="http://schemas.microsoft.com/office/powerpoint/2010/main" val="537361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decided the next best course of action was to collaborate with </a:t>
            </a:r>
            <a:r>
              <a:rPr lang="en-US" baseline="0" dirty="0" smtClean="0"/>
              <a:t>a few supervisors from the development team to help </a:t>
            </a:r>
            <a:r>
              <a:rPr lang="en-US" baseline="0" dirty="0" smtClean="0"/>
              <a:t>determine the most beneficial criteria. </a:t>
            </a:r>
            <a:r>
              <a:rPr lang="en-US" baseline="0" dirty="0" smtClean="0"/>
              <a:t>After our discussion, it was decided that there are 5 areas that would be the most beneficial </a:t>
            </a:r>
            <a:r>
              <a:rPr lang="en-US" baseline="0" dirty="0" smtClean="0"/>
              <a:t>was:</a:t>
            </a:r>
          </a:p>
          <a:p>
            <a:endParaRPr lang="en-US" baseline="0" dirty="0" smtClean="0"/>
          </a:p>
          <a:p>
            <a:r>
              <a:rPr lang="en-US" baseline="0" dirty="0" smtClean="0"/>
              <a:t>Longest running map</a:t>
            </a:r>
          </a:p>
          <a:p>
            <a:r>
              <a:rPr lang="en-US" baseline="0" dirty="0" smtClean="0"/>
              <a:t>Number of attempts</a:t>
            </a:r>
          </a:p>
          <a:p>
            <a:r>
              <a:rPr lang="en-US" baseline="0" dirty="0" smtClean="0"/>
              <a:t>Number of Stars</a:t>
            </a:r>
          </a:p>
          <a:p>
            <a:r>
              <a:rPr lang="en-US" baseline="0" dirty="0" smtClean="0"/>
              <a:t>Number of Plays</a:t>
            </a:r>
          </a:p>
          <a:p>
            <a:r>
              <a:rPr lang="en-US" baseline="0" dirty="0" smtClean="0"/>
              <a:t>Number of clears </a:t>
            </a:r>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14</a:t>
            </a:fld>
            <a:endParaRPr lang="en-US"/>
          </a:p>
        </p:txBody>
      </p:sp>
    </p:spTree>
    <p:extLst>
      <p:ext uri="{BB962C8B-B14F-4D97-AF65-F5344CB8AC3E}">
        <p14:creationId xmlns:p14="http://schemas.microsoft.com/office/powerpoint/2010/main" val="807538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stage of</a:t>
            </a:r>
            <a:r>
              <a:rPr lang="en-US" baseline="0" dirty="0" smtClean="0"/>
              <a:t> the analysis was to find a process to determine the most popular courses. </a:t>
            </a:r>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15</a:t>
            </a:fld>
            <a:endParaRPr lang="en-US"/>
          </a:p>
        </p:txBody>
      </p:sp>
    </p:spTree>
    <p:extLst>
      <p:ext uri="{BB962C8B-B14F-4D97-AF65-F5344CB8AC3E}">
        <p14:creationId xmlns:p14="http://schemas.microsoft.com/office/powerpoint/2010/main" val="2753445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a:t>
            </a:r>
            <a:r>
              <a:rPr lang="en-US" baseline="0" dirty="0" smtClean="0"/>
              <a:t> discussions, we were able to determine that they wanted to know what the top 15 courses currently are. As each of the criteria that was chosen was of equal importance, it was decided that modifications would be made at a future date if warranted. </a:t>
            </a:r>
          </a:p>
          <a:p>
            <a:endParaRPr lang="en-US" baseline="0" dirty="0" smtClean="0"/>
          </a:p>
          <a:p>
            <a:r>
              <a:rPr lang="en-US" baseline="0" dirty="0" smtClean="0"/>
              <a:t>With this information in mind, the focus was turned to creating a scorecard. The top 25 courses for each criteria was determined and was provided a point value based on where the course ranked within the criteria. </a:t>
            </a:r>
          </a:p>
          <a:p>
            <a:endParaRPr lang="en-US" baseline="0" dirty="0" smtClean="0"/>
          </a:p>
          <a:p>
            <a:r>
              <a:rPr lang="en-US" baseline="0" dirty="0" smtClean="0"/>
              <a:t>These points were then added together to determine the overall score. </a:t>
            </a:r>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16</a:t>
            </a:fld>
            <a:endParaRPr lang="en-US"/>
          </a:p>
        </p:txBody>
      </p:sp>
    </p:spTree>
    <p:extLst>
      <p:ext uri="{BB962C8B-B14F-4D97-AF65-F5344CB8AC3E}">
        <p14:creationId xmlns:p14="http://schemas.microsoft.com/office/powerpoint/2010/main" val="706108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 overall score was calculated,</a:t>
            </a:r>
            <a:r>
              <a:rPr lang="en-US" baseline="0" dirty="0" smtClean="0"/>
              <a:t> the courses were then ranked from largest score to the smallest and the top 15 courses were determined. </a:t>
            </a:r>
          </a:p>
          <a:p>
            <a:endParaRPr lang="en-US" baseline="0" dirty="0" smtClean="0"/>
          </a:p>
          <a:p>
            <a:r>
              <a:rPr lang="en-US" baseline="0" dirty="0" smtClean="0"/>
              <a:t>Within these courses: </a:t>
            </a:r>
          </a:p>
          <a:p>
            <a:pPr marL="171450" indent="-171450">
              <a:buFont typeface="Arial" panose="020B0604020202020204" pitchFamily="34" charset="0"/>
              <a:buChar char="•"/>
            </a:pPr>
            <a:r>
              <a:rPr lang="en-US" baseline="0" dirty="0" smtClean="0"/>
              <a:t>67% of these courses were made with the original Mario Brothers game style</a:t>
            </a:r>
          </a:p>
          <a:p>
            <a:pPr marL="171450" indent="-171450">
              <a:buFont typeface="Arial" panose="020B0604020202020204" pitchFamily="34" charset="0"/>
              <a:buChar char="•"/>
            </a:pPr>
            <a:r>
              <a:rPr lang="en-US" baseline="0" dirty="0" smtClean="0"/>
              <a:t>73% were at a level of difficulty of Expert or Super Expert. </a:t>
            </a:r>
          </a:p>
          <a:p>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17</a:t>
            </a:fld>
            <a:endParaRPr lang="en-US"/>
          </a:p>
        </p:txBody>
      </p:sp>
    </p:spTree>
    <p:extLst>
      <p:ext uri="{BB962C8B-B14F-4D97-AF65-F5344CB8AC3E}">
        <p14:creationId xmlns:p14="http://schemas.microsoft.com/office/powerpoint/2010/main" val="3478092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Based on the results of the analysis, there are a few things that can be explored further.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data does provide an opportunity to further explore player behavior and the trends in plays after a course is created. However, these types of analysis do require a sufficient amount of memory and it would be recommended to have access to a cloud platform in order to run efficiently.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If additional data with recorded timeframes is provided, we can analyze how the change of level difficulty affects the popularity of the course.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final recommendation is to determine whether there is higher importance on certain criteria. As mentioned earlier, the analysis can be modified and we can review the result to see how they differ.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EF058B8-F2FD-41C4-BC9B-156EDBCA4114}" type="slidenum">
              <a:rPr lang="en-US" smtClean="0"/>
              <a:t>18</a:t>
            </a:fld>
            <a:endParaRPr lang="en-US"/>
          </a:p>
        </p:txBody>
      </p:sp>
    </p:spTree>
    <p:extLst>
      <p:ext uri="{BB962C8B-B14F-4D97-AF65-F5344CB8AC3E}">
        <p14:creationId xmlns:p14="http://schemas.microsoft.com/office/powerpoint/2010/main" val="3986753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this time, I would like to thank you again for</a:t>
            </a:r>
            <a:r>
              <a:rPr lang="en-US" sz="1200" kern="1200" baseline="0" dirty="0" smtClean="0">
                <a:solidFill>
                  <a:schemeClr val="tx1"/>
                </a:solidFill>
                <a:effectLst/>
                <a:latin typeface="+mn-lt"/>
                <a:ea typeface="+mn-ea"/>
                <a:cs typeface="+mn-cs"/>
              </a:rPr>
              <a:t> listening</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EF058B8-F2FD-41C4-BC9B-156EDBCA4114}" type="slidenum">
              <a:rPr lang="en-US" smtClean="0"/>
              <a:t>19</a:t>
            </a:fld>
            <a:endParaRPr lang="en-US"/>
          </a:p>
        </p:txBody>
      </p:sp>
    </p:spTree>
    <p:extLst>
      <p:ext uri="{BB962C8B-B14F-4D97-AF65-F5344CB8AC3E}">
        <p14:creationId xmlns:p14="http://schemas.microsoft.com/office/powerpoint/2010/main" val="390194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year 2025, not only will it be the 40</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anniversary of the original Super Mario brothers game, but it will also be the 10-year anniversary for the Super Mario Maker series. In preparation</a:t>
            </a:r>
            <a:r>
              <a:rPr lang="en-US" sz="1200" kern="1200" baseline="0" dirty="0" smtClean="0">
                <a:solidFill>
                  <a:schemeClr val="tx1"/>
                </a:solidFill>
                <a:effectLst/>
                <a:latin typeface="+mn-lt"/>
                <a:ea typeface="+mn-ea"/>
                <a:cs typeface="+mn-cs"/>
              </a:rPr>
              <a:t> for the development of Super Mario Maker 4</a:t>
            </a:r>
            <a:r>
              <a:rPr lang="en-US" sz="1200" kern="1200" dirty="0" smtClean="0">
                <a:solidFill>
                  <a:schemeClr val="tx1"/>
                </a:solidFill>
                <a:effectLst/>
                <a:latin typeface="+mn-lt"/>
                <a:ea typeface="+mn-ea"/>
                <a:cs typeface="+mn-cs"/>
              </a:rPr>
              <a:t>, our development team wanted to know: What</a:t>
            </a:r>
            <a:r>
              <a:rPr lang="en-US" sz="1200" kern="1200" baseline="0" dirty="0" smtClean="0">
                <a:solidFill>
                  <a:schemeClr val="tx1"/>
                </a:solidFill>
                <a:effectLst/>
                <a:latin typeface="+mn-lt"/>
                <a:ea typeface="+mn-ea"/>
                <a:cs typeface="+mn-cs"/>
              </a:rPr>
              <a:t> are the most popular courses in the Super Mario Maker Game</a:t>
            </a:r>
            <a:r>
              <a:rPr lang="en-US" sz="120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2</a:t>
            </a:fld>
            <a:endParaRPr lang="en-US"/>
          </a:p>
        </p:txBody>
      </p:sp>
    </p:spTree>
    <p:extLst>
      <p:ext uri="{BB962C8B-B14F-4D97-AF65-F5344CB8AC3E}">
        <p14:creationId xmlns:p14="http://schemas.microsoft.com/office/powerpoint/2010/main" val="2570464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OCR A Extended" panose="02010509020102010303" pitchFamily="50"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I open</a:t>
            </a:r>
            <a:r>
              <a:rPr lang="en-US" sz="1200" kern="1200" baseline="0" dirty="0" smtClean="0">
                <a:solidFill>
                  <a:schemeClr val="tx1"/>
                </a:solidFill>
                <a:effectLst/>
                <a:latin typeface="+mn-lt"/>
                <a:ea typeface="+mn-ea"/>
                <a:cs typeface="+mn-cs"/>
              </a:rPr>
              <a:t> the floor for any questions.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EF058B8-F2FD-41C4-BC9B-156EDBCA4114}" type="slidenum">
              <a:rPr lang="en-US" smtClean="0"/>
              <a:t>20</a:t>
            </a:fld>
            <a:endParaRPr lang="en-US"/>
          </a:p>
        </p:txBody>
      </p:sp>
    </p:spTree>
    <p:extLst>
      <p:ext uri="{BB962C8B-B14F-4D97-AF65-F5344CB8AC3E}">
        <p14:creationId xmlns:p14="http://schemas.microsoft.com/office/powerpoint/2010/main" val="232875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OCR A Extended" panose="02010509020102010303" pitchFamily="50" charset="0"/>
              </a:rPr>
              <a:t>If provided access to a cloud platform, a deeper analysis into player behavior and demand trends once a course is created could be performed.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OCR A Extended" panose="02010509020102010303" pitchFamily="50" charset="0"/>
              </a:rPr>
              <a:t>If provided additional recorded timeframes, I could further analyze the change frequencies of level of difficulty and the affect this has on the overall popularity of specific courses.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OCR A Extended" panose="02010509020102010303" pitchFamily="50"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OCR A Extended" panose="02010509020102010303" pitchFamily="50" charset="0"/>
              </a:rPr>
              <a:t>With more focused parameters for scoring, this analysis can be updated to determine if the most popular courses remain the same.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OCR A Extended" panose="02010509020102010303" pitchFamily="50"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EF058B8-F2FD-41C4-BC9B-156EDBCA4114}" type="slidenum">
              <a:rPr lang="en-US" smtClean="0"/>
              <a:t>21</a:t>
            </a:fld>
            <a:endParaRPr lang="en-US"/>
          </a:p>
        </p:txBody>
      </p:sp>
    </p:spTree>
    <p:extLst>
      <p:ext uri="{BB962C8B-B14F-4D97-AF65-F5344CB8AC3E}">
        <p14:creationId xmlns:p14="http://schemas.microsoft.com/office/powerpoint/2010/main" val="1728340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its no wonder as to why we would want to know this. Super Mario Maker was originally released in 2015 and was instantly a hit with gamers. </a:t>
            </a:r>
            <a:r>
              <a:rPr lang="en-US" dirty="0" smtClean="0"/>
              <a:t>By</a:t>
            </a:r>
            <a:r>
              <a:rPr lang="en-US" baseline="0" dirty="0" smtClean="0"/>
              <a:t> May of 2016, the game had sold 3.5 million copies, had over 7 million levels uploaded and was found in 82 countries. </a:t>
            </a:r>
          </a:p>
        </p:txBody>
      </p:sp>
      <p:sp>
        <p:nvSpPr>
          <p:cNvPr id="4" name="Slide Number Placeholder 3"/>
          <p:cNvSpPr>
            <a:spLocks noGrp="1"/>
          </p:cNvSpPr>
          <p:nvPr>
            <p:ph type="sldNum" sz="quarter" idx="10"/>
          </p:nvPr>
        </p:nvSpPr>
        <p:spPr/>
        <p:txBody>
          <a:bodyPr/>
          <a:lstStyle/>
          <a:p>
            <a:fld id="{CEF058B8-F2FD-41C4-BC9B-156EDBCA4114}" type="slidenum">
              <a:rPr lang="en-US" smtClean="0"/>
              <a:t>3</a:t>
            </a:fld>
            <a:endParaRPr lang="en-US"/>
          </a:p>
        </p:txBody>
      </p:sp>
    </p:spTree>
    <p:extLst>
      <p:ext uri="{BB962C8B-B14F-4D97-AF65-F5344CB8AC3E}">
        <p14:creationId xmlns:p14="http://schemas.microsoft.com/office/powerpoint/2010/main" val="298247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dataset that was provided</a:t>
            </a:r>
            <a:r>
              <a:rPr lang="en-US" sz="1200" kern="1200" dirty="0" smtClean="0">
                <a:solidFill>
                  <a:schemeClr val="tx1"/>
                </a:solidFill>
                <a:effectLst/>
                <a:latin typeface="+mn-lt"/>
                <a:ea typeface="+mn-ea"/>
                <a:cs typeface="+mn-cs"/>
              </a:rPr>
              <a:t> included data from the last 2 years of the original Super Mario Maker game (which was 2017 and 2018)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data included information from about 850,000 players, 100,000 courses, and almost 4 million recorded plays. </a:t>
            </a:r>
            <a:r>
              <a:rPr lang="en-US" sz="1200" kern="1200" dirty="0" smtClean="0">
                <a:solidFill>
                  <a:schemeClr val="tx1"/>
                </a:solidFill>
                <a:effectLst/>
                <a:latin typeface="+mn-lt"/>
                <a:ea typeface="+mn-ea"/>
                <a:cs typeface="+mn-cs"/>
              </a:rPr>
              <a:t>With over 6 million rows of data to evaluate, tools such as Excel, Python,</a:t>
            </a:r>
            <a:r>
              <a:rPr lang="en-US" sz="1200" kern="1200" baseline="0" dirty="0" smtClean="0">
                <a:solidFill>
                  <a:schemeClr val="tx1"/>
                </a:solidFill>
                <a:effectLst/>
                <a:latin typeface="+mn-lt"/>
                <a:ea typeface="+mn-ea"/>
                <a:cs typeface="+mn-cs"/>
              </a:rPr>
              <a:t> SQL </a:t>
            </a:r>
            <a:r>
              <a:rPr lang="en-US" sz="1200" kern="1200" dirty="0" smtClean="0">
                <a:solidFill>
                  <a:schemeClr val="tx1"/>
                </a:solidFill>
                <a:effectLst/>
                <a:latin typeface="+mn-lt"/>
                <a:ea typeface="+mn-ea"/>
                <a:cs typeface="+mn-cs"/>
              </a:rPr>
              <a:t>and Tableau</a:t>
            </a:r>
            <a:r>
              <a:rPr lang="en-US" sz="1200" kern="1200" baseline="0" dirty="0" smtClean="0">
                <a:solidFill>
                  <a:schemeClr val="tx1"/>
                </a:solidFill>
                <a:effectLst/>
                <a:latin typeface="+mn-lt"/>
                <a:ea typeface="+mn-ea"/>
                <a:cs typeface="+mn-cs"/>
              </a:rPr>
              <a:t> were used to thoroughly analyze the data</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determine</a:t>
            </a:r>
            <a:r>
              <a:rPr lang="en-US" sz="1200" kern="1200" baseline="0" dirty="0" smtClean="0">
                <a:solidFill>
                  <a:schemeClr val="tx1"/>
                </a:solidFill>
                <a:effectLst/>
                <a:latin typeface="+mn-lt"/>
                <a:ea typeface="+mn-ea"/>
                <a:cs typeface="+mn-cs"/>
              </a:rPr>
              <a:t> which courses were the most popular, the analysis was focused on 3 specific area.</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EF058B8-F2FD-41C4-BC9B-156EDBCA4114}" type="slidenum">
              <a:rPr lang="en-US" smtClean="0"/>
              <a:t>4</a:t>
            </a:fld>
            <a:endParaRPr lang="en-US"/>
          </a:p>
        </p:txBody>
      </p:sp>
    </p:spTree>
    <p:extLst>
      <p:ext uri="{BB962C8B-B14F-4D97-AF65-F5344CB8AC3E}">
        <p14:creationId xmlns:p14="http://schemas.microsoft.com/office/powerpoint/2010/main" val="246890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The first area of focus was the most played level of difficulty.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The second area of focus was what criteria should be considered when determining popularity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And finally, how will the results of that criteria be orchestrated to provide the most popular courses overall.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Before</a:t>
            </a:r>
            <a:r>
              <a:rPr lang="en-US" sz="1200" kern="1200" baseline="0" dirty="0" smtClean="0">
                <a:solidFill>
                  <a:schemeClr val="tx1"/>
                </a:solidFill>
                <a:effectLst/>
                <a:latin typeface="+mn-lt"/>
                <a:ea typeface="+mn-ea"/>
                <a:cs typeface="+mn-cs"/>
              </a:rPr>
              <a:t> we begin the review of the findings, a few of our newer team members are probably wondering…</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5</a:t>
            </a:fld>
            <a:endParaRPr lang="en-US"/>
          </a:p>
        </p:txBody>
      </p:sp>
    </p:spTree>
    <p:extLst>
      <p:ext uri="{BB962C8B-B14F-4D97-AF65-F5344CB8AC3E}">
        <p14:creationId xmlns:p14="http://schemas.microsoft.com/office/powerpoint/2010/main" val="428054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is Super Mario Maker?</a:t>
            </a:r>
          </a:p>
          <a:p>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6</a:t>
            </a:fld>
            <a:endParaRPr lang="en-US"/>
          </a:p>
        </p:txBody>
      </p:sp>
    </p:spTree>
    <p:extLst>
      <p:ext uri="{BB962C8B-B14F-4D97-AF65-F5344CB8AC3E}">
        <p14:creationId xmlns:p14="http://schemas.microsoft.com/office/powerpoint/2010/main" val="2679251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a 2 dimensional creation game that incorporates map styles from Super Mario Brothers, Super Mario Brothers 3, Super Mario World, and New Super Mario Bros U.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Players are able to design their own courses by using various objects, items and enemies.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Through </a:t>
            </a:r>
            <a:r>
              <a:rPr lang="en-US" sz="1200" kern="1200" dirty="0" err="1" smtClean="0">
                <a:solidFill>
                  <a:schemeClr val="tx1"/>
                </a:solidFill>
                <a:effectLst/>
                <a:latin typeface="+mn-lt"/>
                <a:ea typeface="+mn-ea"/>
                <a:cs typeface="+mn-cs"/>
              </a:rPr>
              <a:t>Miiverse</a:t>
            </a:r>
            <a:r>
              <a:rPr lang="en-US" sz="1200" kern="1200" dirty="0" smtClean="0">
                <a:solidFill>
                  <a:schemeClr val="tx1"/>
                </a:solidFill>
                <a:effectLst/>
                <a:latin typeface="+mn-lt"/>
                <a:ea typeface="+mn-ea"/>
                <a:cs typeface="+mn-cs"/>
              </a:rPr>
              <a:t>, players were then able to share their masterpieces online, as well as download and play courses designed by other players.</a:t>
            </a:r>
          </a:p>
          <a:p>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7</a:t>
            </a:fld>
            <a:endParaRPr lang="en-US"/>
          </a:p>
        </p:txBody>
      </p:sp>
    </p:spTree>
    <p:extLst>
      <p:ext uri="{BB962C8B-B14F-4D97-AF65-F5344CB8AC3E}">
        <p14:creationId xmlns:p14="http://schemas.microsoft.com/office/powerpoint/2010/main" val="3617641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unique feature of the game is</a:t>
            </a:r>
            <a:r>
              <a:rPr lang="en-US" sz="1200" kern="1200" baseline="0" dirty="0" smtClean="0">
                <a:solidFill>
                  <a:schemeClr val="tx1"/>
                </a:solidFill>
                <a:effectLst/>
                <a:latin typeface="+mn-lt"/>
                <a:ea typeface="+mn-ea"/>
                <a:cs typeface="+mn-cs"/>
              </a:rPr>
              <a:t> its</a:t>
            </a:r>
            <a:r>
              <a:rPr lang="en-US" sz="1200" kern="1200" dirty="0" smtClean="0">
                <a:solidFill>
                  <a:schemeClr val="tx1"/>
                </a:solidFill>
                <a:effectLst/>
                <a:latin typeface="+mn-lt"/>
                <a:ea typeface="+mn-ea"/>
                <a:cs typeface="+mn-cs"/>
              </a:rPr>
              <a:t> compatibility with the popular </a:t>
            </a:r>
            <a:r>
              <a:rPr lang="en-US" sz="1200" kern="1200" dirty="0" err="1" smtClean="0">
                <a:solidFill>
                  <a:schemeClr val="tx1"/>
                </a:solidFill>
                <a:effectLst/>
                <a:latin typeface="+mn-lt"/>
                <a:ea typeface="+mn-ea"/>
                <a:cs typeface="+mn-cs"/>
              </a:rPr>
              <a:t>Amiibo</a:t>
            </a:r>
            <a:r>
              <a:rPr lang="en-US" sz="1200" kern="1200" dirty="0" smtClean="0">
                <a:solidFill>
                  <a:schemeClr val="tx1"/>
                </a:solidFill>
                <a:effectLst/>
                <a:latin typeface="+mn-lt"/>
                <a:ea typeface="+mn-ea"/>
                <a:cs typeface="+mn-cs"/>
              </a:rPr>
              <a:t> figures. Once connected to the game, an 8-bit version of the character is used in place of a Super mushroom and transforms Mario into that character. With 100 characters available, </a:t>
            </a:r>
            <a:r>
              <a:rPr lang="en-US" sz="1200" kern="1200" dirty="0" err="1" smtClean="0">
                <a:solidFill>
                  <a:schemeClr val="tx1"/>
                </a:solidFill>
                <a:effectLst/>
                <a:latin typeface="+mn-lt"/>
                <a:ea typeface="+mn-ea"/>
                <a:cs typeface="+mn-cs"/>
              </a:rPr>
              <a:t>Amiibos</a:t>
            </a:r>
            <a:r>
              <a:rPr lang="en-US" sz="1200" kern="1200" dirty="0" smtClean="0">
                <a:solidFill>
                  <a:schemeClr val="tx1"/>
                </a:solidFill>
                <a:effectLst/>
                <a:latin typeface="+mn-lt"/>
                <a:ea typeface="+mn-ea"/>
                <a:cs typeface="+mn-cs"/>
              </a:rPr>
              <a:t> are another great way for players to customize their games. </a:t>
            </a:r>
          </a:p>
          <a:p>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8</a:t>
            </a:fld>
            <a:endParaRPr lang="en-US"/>
          </a:p>
        </p:txBody>
      </p:sp>
    </p:spTree>
    <p:extLst>
      <p:ext uri="{BB962C8B-B14F-4D97-AF65-F5344CB8AC3E}">
        <p14:creationId xmlns:p14="http://schemas.microsoft.com/office/powerpoint/2010/main" val="407174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Unveiled at the E3 2014 conference, Super Mario Maker was released in September 2015, as part of the 30</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Anniversary celebration for the original Super Mario brothers game. Praised for its social elements, the game had received 6 nominations and had won 4 awards.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first sequel, Super Mario Maker 2, was created for the Nintendo Switch and released in June 2019. Another</a:t>
            </a:r>
            <a:r>
              <a:rPr lang="en-US" sz="1200" kern="1200" baseline="0" dirty="0" smtClean="0">
                <a:solidFill>
                  <a:schemeClr val="tx1"/>
                </a:solidFill>
                <a:effectLst/>
                <a:latin typeface="+mn-lt"/>
                <a:ea typeface="+mn-ea"/>
                <a:cs typeface="+mn-cs"/>
              </a:rPr>
              <a:t> sequel, Super Mario Maker 3 is set to be released in 2023.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EF058B8-F2FD-41C4-BC9B-156EDBCA4114}" type="slidenum">
              <a:rPr lang="en-US" smtClean="0"/>
              <a:t>9</a:t>
            </a:fld>
            <a:endParaRPr lang="en-US"/>
          </a:p>
        </p:txBody>
      </p:sp>
    </p:spTree>
    <p:extLst>
      <p:ext uri="{BB962C8B-B14F-4D97-AF65-F5344CB8AC3E}">
        <p14:creationId xmlns:p14="http://schemas.microsoft.com/office/powerpoint/2010/main" val="116987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5A399D-2AD4-481C-8499-2248870C5397}"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1480662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A399D-2AD4-481C-8499-2248870C5397}"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241233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A399D-2AD4-481C-8499-2248870C5397}"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232860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A399D-2AD4-481C-8499-2248870C5397}"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363927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5A399D-2AD4-481C-8499-2248870C5397}" type="datetimeFigureOut">
              <a:rPr lang="en-US" smtClean="0"/>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3922225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5A399D-2AD4-481C-8499-2248870C5397}"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44096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5A399D-2AD4-481C-8499-2248870C5397}" type="datetimeFigureOut">
              <a:rPr lang="en-US" smtClean="0"/>
              <a:t>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263672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5A399D-2AD4-481C-8499-2248870C5397}" type="datetimeFigureOut">
              <a:rPr lang="en-US" smtClean="0"/>
              <a:t>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358679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A399D-2AD4-481C-8499-2248870C5397}" type="datetimeFigureOut">
              <a:rPr lang="en-US" smtClean="0"/>
              <a:t>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2893790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A399D-2AD4-481C-8499-2248870C5397}"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2606235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C5A399D-2AD4-481C-8499-2248870C5397}" type="datetimeFigureOut">
              <a:rPr lang="en-US" smtClean="0"/>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D3A54-1494-48B0-8A45-D7CABFBF6FB9}" type="slidenum">
              <a:rPr lang="en-US" smtClean="0"/>
              <a:t>‹#›</a:t>
            </a:fld>
            <a:endParaRPr lang="en-US"/>
          </a:p>
        </p:txBody>
      </p:sp>
    </p:spTree>
    <p:extLst>
      <p:ext uri="{BB962C8B-B14F-4D97-AF65-F5344CB8AC3E}">
        <p14:creationId xmlns:p14="http://schemas.microsoft.com/office/powerpoint/2010/main" val="2826591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5A399D-2AD4-481C-8499-2248870C5397}" type="datetimeFigureOut">
              <a:rPr lang="en-US" smtClean="0"/>
              <a:t>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0D3A54-1494-48B0-8A45-D7CABFBF6FB9}" type="slidenum">
              <a:rPr lang="en-US" smtClean="0"/>
              <a:t>‹#›</a:t>
            </a:fld>
            <a:endParaRPr lang="en-US"/>
          </a:p>
        </p:txBody>
      </p:sp>
    </p:spTree>
    <p:extLst>
      <p:ext uri="{BB962C8B-B14F-4D97-AF65-F5344CB8AC3E}">
        <p14:creationId xmlns:p14="http://schemas.microsoft.com/office/powerpoint/2010/main" val="1179076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hyperlink" Target="https://metro.co.uk/2016/06/04/super-mario-maker-is-my-game-of-the-generation-readers-feature-5923029/" TargetMode="External"/><Relationship Id="rId3" Type="http://schemas.openxmlformats.org/officeDocument/2006/relationships/image" Target="../media/image3.png"/><Relationship Id="rId7" Type="http://schemas.openxmlformats.org/officeDocument/2006/relationships/hyperlink" Target="https://www.nintendoworldreport.com/feature/40570/nintendo-e3-2015-booth-pictures-super-mario-maker"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www.nintendo.com/games/detail/super-mario-maker-wii-u/" TargetMode="External"/><Relationship Id="rId5" Type="http://schemas.openxmlformats.org/officeDocument/2006/relationships/hyperlink" Target="https://www.kaggle.com/leomauro/smmnet?select=players.csv" TargetMode="External"/><Relationship Id="rId10" Type="http://schemas.openxmlformats.org/officeDocument/2006/relationships/hyperlink" Target="https://www.vg247.com/2016/05/18/super-mario-maker-is-pretty-damn-popular/" TargetMode="External"/><Relationship Id="rId4" Type="http://schemas.openxmlformats.org/officeDocument/2006/relationships/image" Target="../media/image4.png"/><Relationship Id="rId9" Type="http://schemas.openxmlformats.org/officeDocument/2006/relationships/hyperlink" Target="https://kotaku.com/new-mario-maker-guidelines-still-dont-explain-why-level-176989103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jp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jp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5873690" y="3939792"/>
            <a:ext cx="5505510" cy="1938992"/>
          </a:xfrm>
          <a:prstGeom prst="rect">
            <a:avLst/>
          </a:prstGeom>
          <a:noFill/>
        </p:spPr>
        <p:txBody>
          <a:bodyPr wrap="square" lIns="91440" tIns="45720" rIns="91440" bIns="45720">
            <a:spAutoFit/>
          </a:bodyPr>
          <a:lstStyle/>
          <a:p>
            <a:r>
              <a:rPr lang="en-US" sz="4000" b="0" cap="none" spc="0" dirty="0" smtClean="0">
                <a:ln w="0"/>
                <a:solidFill>
                  <a:schemeClr val="tx1"/>
                </a:solidFill>
                <a:effectLst>
                  <a:outerShdw blurRad="38100" dist="19050" dir="2700000" algn="tl" rotWithShape="0">
                    <a:schemeClr val="dk1">
                      <a:alpha val="40000"/>
                    </a:schemeClr>
                  </a:outerShdw>
                </a:effectLst>
                <a:latin typeface="OCR A Extended" panose="02010509020102010303" pitchFamily="50" charset="0"/>
              </a:rPr>
              <a:t>Presented by </a:t>
            </a:r>
          </a:p>
          <a:p>
            <a:r>
              <a:rPr lang="en-US" sz="4000" dirty="0" smtClean="0">
                <a:ln w="0"/>
                <a:effectLst>
                  <a:outerShdw blurRad="38100" dist="19050" dir="2700000" algn="tl" rotWithShape="0">
                    <a:schemeClr val="dk1">
                      <a:alpha val="40000"/>
                    </a:schemeClr>
                  </a:outerShdw>
                </a:effectLst>
                <a:latin typeface="OCR A Extended" panose="02010509020102010303" pitchFamily="50" charset="0"/>
              </a:rPr>
              <a:t>	</a:t>
            </a:r>
            <a:r>
              <a:rPr lang="en-US" sz="4000" dirty="0" err="1" smtClean="0">
                <a:ln w="0"/>
                <a:effectLst>
                  <a:outerShdw blurRad="38100" dist="19050" dir="2700000" algn="tl" rotWithShape="0">
                    <a:schemeClr val="dk1">
                      <a:alpha val="40000"/>
                    </a:schemeClr>
                  </a:outerShdw>
                </a:effectLst>
                <a:latin typeface="OCR A Extended" panose="02010509020102010303" pitchFamily="50" charset="0"/>
              </a:rPr>
              <a:t>Lynelle</a:t>
            </a:r>
            <a:r>
              <a:rPr lang="en-US" sz="4000" dirty="0" smtClean="0">
                <a:ln w="0"/>
                <a:effectLst>
                  <a:outerShdw blurRad="38100" dist="19050" dir="2700000" algn="tl" rotWithShape="0">
                    <a:schemeClr val="dk1">
                      <a:alpha val="40000"/>
                    </a:schemeClr>
                  </a:outerShdw>
                </a:effectLst>
                <a:latin typeface="OCR A Extended" panose="02010509020102010303" pitchFamily="50" charset="0"/>
              </a:rPr>
              <a:t> Chan</a:t>
            </a:r>
          </a:p>
          <a:p>
            <a:r>
              <a:rPr lang="en-US" sz="4000" b="0" cap="none" spc="0" dirty="0">
                <a:ln w="0"/>
                <a:solidFill>
                  <a:schemeClr val="tx1"/>
                </a:solidFill>
                <a:effectLst>
                  <a:outerShdw blurRad="38100" dist="19050" dir="2700000" algn="tl" rotWithShape="0">
                    <a:schemeClr val="dk1">
                      <a:alpha val="40000"/>
                    </a:schemeClr>
                  </a:outerShdw>
                </a:effectLst>
                <a:latin typeface="OCR A Extended" panose="02010509020102010303" pitchFamily="50" charset="0"/>
              </a:rPr>
              <a:t>	</a:t>
            </a:r>
            <a:r>
              <a:rPr lang="en-US" sz="4000" b="0" cap="none" spc="0" dirty="0" smtClean="0">
                <a:ln w="0"/>
                <a:solidFill>
                  <a:schemeClr val="tx1"/>
                </a:solidFill>
                <a:effectLst>
                  <a:outerShdw blurRad="38100" dist="19050" dir="2700000" algn="tl" rotWithShape="0">
                    <a:schemeClr val="dk1">
                      <a:alpha val="40000"/>
                    </a:schemeClr>
                  </a:outerShdw>
                </a:effectLst>
                <a:latin typeface="OCR A Extended" panose="02010509020102010303" pitchFamily="50" charset="0"/>
              </a:rPr>
              <a:t>Data Analyst</a:t>
            </a:r>
            <a:endParaRPr lang="en-US" sz="4000" b="0" cap="none" spc="0" dirty="0">
              <a:ln w="0"/>
              <a:solidFill>
                <a:schemeClr val="tx1"/>
              </a:solidFill>
              <a:effectLst>
                <a:outerShdw blurRad="38100" dist="19050" dir="2700000" algn="tl" rotWithShape="0">
                  <a:schemeClr val="dk1">
                    <a:alpha val="40000"/>
                  </a:schemeClr>
                </a:outerShdw>
              </a:effectLst>
              <a:latin typeface="OCR A Extended" panose="02010509020102010303" pitchFamily="50" charset="0"/>
            </a:endParaRPr>
          </a:p>
        </p:txBody>
      </p:sp>
      <p:pic>
        <p:nvPicPr>
          <p:cNvPr id="6" name="1-02 Super Mario Mak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5518" y="269047"/>
            <a:ext cx="487363" cy="487363"/>
          </a:xfrm>
          <a:prstGeom prst="rect">
            <a:avLst/>
          </a:prstGeom>
        </p:spPr>
      </p:pic>
    </p:spTree>
    <p:extLst>
      <p:ext uri="{BB962C8B-B14F-4D97-AF65-F5344CB8AC3E}">
        <p14:creationId xmlns:p14="http://schemas.microsoft.com/office/powerpoint/2010/main" val="8715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6" fill="hold"/>
                                        <p:tgtEl>
                                          <p:spTgt spid="6"/>
                                        </p:tgtEl>
                                      </p:cBhvr>
                                    </p:cmd>
                                  </p:childTnLst>
                                </p:cTn>
                              </p:par>
                              <p:par>
                                <p:cTn id="7" presetID="2" presetClass="entr" presetSubtype="4" fill="hold" grpId="0" nodeType="withEffect">
                                  <p:stCondLst>
                                    <p:cond delay="10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500" fill="hold"/>
                                        <p:tgtEl>
                                          <p:spTgt spid="4"/>
                                        </p:tgtEl>
                                        <p:attrNameLst>
                                          <p:attrName>ppt_x</p:attrName>
                                        </p:attrNameLst>
                                      </p:cBhvr>
                                      <p:tavLst>
                                        <p:tav tm="0">
                                          <p:val>
                                            <p:strVal val="#ppt_x"/>
                                          </p:val>
                                        </p:tav>
                                        <p:tav tm="100000">
                                          <p:val>
                                            <p:strVal val="#ppt_x"/>
                                          </p:val>
                                        </p:tav>
                                      </p:tavLst>
                                    </p:anim>
                                    <p:anim calcmode="lin" valueType="num">
                                      <p:cBhvr additive="base">
                                        <p:cTn id="10"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1"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854" y="0"/>
            <a:ext cx="12381470" cy="6858000"/>
          </a:xfrm>
          <a:prstGeom prst="rect">
            <a:avLst/>
          </a:prstGeom>
        </p:spPr>
      </p:pic>
      <p:sp>
        <p:nvSpPr>
          <p:cNvPr id="4" name="TextBox 3"/>
          <p:cNvSpPr txBox="1"/>
          <p:nvPr/>
        </p:nvSpPr>
        <p:spPr>
          <a:xfrm>
            <a:off x="-49427" y="401053"/>
            <a:ext cx="12282616" cy="584775"/>
          </a:xfrm>
          <a:prstGeom prst="rect">
            <a:avLst/>
          </a:prstGeom>
          <a:noFill/>
        </p:spPr>
        <p:txBody>
          <a:bodyPr wrap="square" rtlCol="0">
            <a:spAutoFit/>
          </a:bodyPr>
          <a:lstStyle/>
          <a:p>
            <a:pPr algn="ctr"/>
            <a:r>
              <a:rPr lang="en-US" sz="3200" b="1" dirty="0" smtClean="0">
                <a:latin typeface="OCR A Extended" panose="02010509020102010303" pitchFamily="50" charset="0"/>
              </a:rPr>
              <a:t>What is the Most Played Level of Difficulty</a:t>
            </a:r>
            <a:r>
              <a:rPr lang="en-US" sz="2400" b="1" dirty="0" smtClean="0">
                <a:latin typeface="OCR A Extended" panose="02010509020102010303" pitchFamily="50" charset="0"/>
              </a:rPr>
              <a:t>?</a:t>
            </a:r>
            <a:endParaRPr lang="en-US" sz="2400" b="1" dirty="0">
              <a:latin typeface="OCR A Extended" panose="02010509020102010303" pitchFamily="50" charset="0"/>
            </a:endParaRPr>
          </a:p>
        </p:txBody>
      </p:sp>
      <p:grpSp>
        <p:nvGrpSpPr>
          <p:cNvPr id="18" name="Group 17"/>
          <p:cNvGrpSpPr/>
          <p:nvPr/>
        </p:nvGrpSpPr>
        <p:grpSpPr>
          <a:xfrm>
            <a:off x="1779525" y="1324383"/>
            <a:ext cx="8624711" cy="4952239"/>
            <a:chOff x="1779525" y="1324383"/>
            <a:chExt cx="8624711" cy="495223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525" y="1324383"/>
              <a:ext cx="8624711" cy="4952239"/>
            </a:xfrm>
            <a:prstGeom prst="rect">
              <a:avLst/>
            </a:prstGeom>
          </p:spPr>
        </p:pic>
        <p:sp>
          <p:nvSpPr>
            <p:cNvPr id="7" name="TextBox 6"/>
            <p:cNvSpPr txBox="1"/>
            <p:nvPr/>
          </p:nvSpPr>
          <p:spPr>
            <a:xfrm>
              <a:off x="4102214" y="2665052"/>
              <a:ext cx="1303868" cy="646331"/>
            </a:xfrm>
            <a:prstGeom prst="rect">
              <a:avLst/>
            </a:prstGeom>
            <a:noFill/>
          </p:spPr>
          <p:txBody>
            <a:bodyPr wrap="square" rtlCol="0">
              <a:spAutoFit/>
            </a:bodyPr>
            <a:lstStyle/>
            <a:p>
              <a:pPr algn="ctr"/>
              <a:r>
                <a:rPr lang="en-US" dirty="0" smtClean="0">
                  <a:latin typeface="OCR A Extended" panose="02010509020102010303" pitchFamily="50" charset="0"/>
                </a:rPr>
                <a:t>Normal</a:t>
              </a:r>
            </a:p>
            <a:p>
              <a:pPr algn="ctr"/>
              <a:r>
                <a:rPr lang="en-US" dirty="0" smtClean="0">
                  <a:latin typeface="OCR A Extended" panose="02010509020102010303" pitchFamily="50" charset="0"/>
                </a:rPr>
                <a:t>43.8%</a:t>
              </a:r>
              <a:endParaRPr lang="en-US" dirty="0">
                <a:latin typeface="OCR A Extended" panose="02010509020102010303" pitchFamily="50" charset="0"/>
              </a:endParaRPr>
            </a:p>
          </p:txBody>
        </p:sp>
        <p:sp>
          <p:nvSpPr>
            <p:cNvPr id="8" name="TextBox 7"/>
            <p:cNvSpPr txBox="1"/>
            <p:nvPr/>
          </p:nvSpPr>
          <p:spPr>
            <a:xfrm>
              <a:off x="8003822" y="2988218"/>
              <a:ext cx="1682044" cy="646331"/>
            </a:xfrm>
            <a:prstGeom prst="rect">
              <a:avLst/>
            </a:prstGeom>
            <a:noFill/>
          </p:spPr>
          <p:txBody>
            <a:bodyPr wrap="square" rtlCol="0">
              <a:spAutoFit/>
            </a:bodyPr>
            <a:lstStyle/>
            <a:p>
              <a:pPr algn="ctr"/>
              <a:r>
                <a:rPr lang="en-US" dirty="0" smtClean="0">
                  <a:latin typeface="OCR A Extended" panose="02010509020102010303" pitchFamily="50" charset="0"/>
                </a:rPr>
                <a:t>Easy</a:t>
              </a:r>
            </a:p>
            <a:p>
              <a:pPr algn="ctr"/>
              <a:r>
                <a:rPr lang="en-US" dirty="0" smtClean="0">
                  <a:latin typeface="OCR A Extended" panose="02010509020102010303" pitchFamily="50" charset="0"/>
                </a:rPr>
                <a:t>22.1%</a:t>
              </a:r>
              <a:endParaRPr lang="en-US" dirty="0">
                <a:latin typeface="OCR A Extended" panose="02010509020102010303" pitchFamily="50" charset="0"/>
              </a:endParaRPr>
            </a:p>
          </p:txBody>
        </p:sp>
        <p:sp>
          <p:nvSpPr>
            <p:cNvPr id="9" name="TextBox 8"/>
            <p:cNvSpPr txBox="1"/>
            <p:nvPr/>
          </p:nvSpPr>
          <p:spPr>
            <a:xfrm>
              <a:off x="8003822" y="5174206"/>
              <a:ext cx="1986845" cy="646331"/>
            </a:xfrm>
            <a:prstGeom prst="rect">
              <a:avLst/>
            </a:prstGeom>
            <a:noFill/>
          </p:spPr>
          <p:txBody>
            <a:bodyPr wrap="square" rtlCol="0">
              <a:spAutoFit/>
            </a:bodyPr>
            <a:lstStyle/>
            <a:p>
              <a:pPr algn="ctr"/>
              <a:r>
                <a:rPr lang="en-US" dirty="0" smtClean="0">
                  <a:latin typeface="OCR A Extended" panose="02010509020102010303" pitchFamily="50" charset="0"/>
                </a:rPr>
                <a:t>Super Expert</a:t>
              </a:r>
            </a:p>
            <a:p>
              <a:pPr algn="ctr"/>
              <a:r>
                <a:rPr lang="en-US" dirty="0" smtClean="0">
                  <a:latin typeface="OCR A Extended" panose="02010509020102010303" pitchFamily="50" charset="0"/>
                </a:rPr>
                <a:t>8.8%</a:t>
              </a:r>
              <a:endParaRPr lang="en-US" dirty="0">
                <a:latin typeface="OCR A Extended" panose="02010509020102010303" pitchFamily="50" charset="0"/>
              </a:endParaRPr>
            </a:p>
          </p:txBody>
        </p:sp>
        <p:sp>
          <p:nvSpPr>
            <p:cNvPr id="10" name="TextBox 9"/>
            <p:cNvSpPr txBox="1"/>
            <p:nvPr/>
          </p:nvSpPr>
          <p:spPr>
            <a:xfrm>
              <a:off x="3059288" y="5034844"/>
              <a:ext cx="3476978" cy="646331"/>
            </a:xfrm>
            <a:prstGeom prst="rect">
              <a:avLst/>
            </a:prstGeom>
            <a:noFill/>
          </p:spPr>
          <p:txBody>
            <a:bodyPr wrap="square" rtlCol="0">
              <a:spAutoFit/>
            </a:bodyPr>
            <a:lstStyle/>
            <a:p>
              <a:pPr algn="ctr"/>
              <a:r>
                <a:rPr lang="en-US" dirty="0" smtClean="0">
                  <a:latin typeface="OCR A Extended" panose="02010509020102010303" pitchFamily="50" charset="0"/>
                </a:rPr>
                <a:t>Expert</a:t>
              </a:r>
            </a:p>
            <a:p>
              <a:pPr algn="ctr"/>
              <a:r>
                <a:rPr lang="en-US" dirty="0" smtClean="0">
                  <a:latin typeface="OCR A Extended" panose="02010509020102010303" pitchFamily="50" charset="0"/>
                </a:rPr>
                <a:t>25.3%</a:t>
              </a:r>
              <a:endParaRPr lang="en-US" dirty="0">
                <a:latin typeface="OCR A Extended" panose="02010509020102010303" pitchFamily="50" charset="0"/>
              </a:endParaRPr>
            </a:p>
          </p:txBody>
        </p:sp>
      </p:grpSp>
      <p:sp>
        <p:nvSpPr>
          <p:cNvPr id="17" name="5-Point Star 16"/>
          <p:cNvSpPr/>
          <p:nvPr/>
        </p:nvSpPr>
        <p:spPr>
          <a:xfrm>
            <a:off x="3378429" y="1725436"/>
            <a:ext cx="2713452" cy="2365755"/>
          </a:xfrm>
          <a:prstGeom prst="star5">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388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854" y="0"/>
            <a:ext cx="12381470" cy="6858000"/>
          </a:xfrm>
          <a:prstGeom prst="rect">
            <a:avLst/>
          </a:prstGeom>
        </p:spPr>
      </p:pic>
      <p:sp>
        <p:nvSpPr>
          <p:cNvPr id="4" name="TextBox 3"/>
          <p:cNvSpPr txBox="1"/>
          <p:nvPr/>
        </p:nvSpPr>
        <p:spPr>
          <a:xfrm>
            <a:off x="2854410" y="2875002"/>
            <a:ext cx="6474941" cy="1107996"/>
          </a:xfrm>
          <a:prstGeom prst="rect">
            <a:avLst/>
          </a:prstGeom>
          <a:noFill/>
        </p:spPr>
        <p:txBody>
          <a:bodyPr wrap="square" rtlCol="0">
            <a:spAutoFit/>
          </a:bodyPr>
          <a:lstStyle/>
          <a:p>
            <a:pPr algn="ctr"/>
            <a:r>
              <a:rPr lang="en-US" sz="4800" b="1" dirty="0" smtClean="0">
                <a:latin typeface="OCR A Extended" panose="02010509020102010303" pitchFamily="50" charset="0"/>
              </a:rPr>
              <a:t>Courses</a:t>
            </a:r>
            <a:endParaRPr lang="en-US" sz="4800" b="1" dirty="0">
              <a:latin typeface="OCR A Extended" panose="02010509020102010303" pitchFamily="50" charset="0"/>
            </a:endParaRPr>
          </a:p>
          <a:p>
            <a:endParaRPr lang="en-US" dirty="0">
              <a:latin typeface="OCR A Extended" panose="02010509020102010303" pitchFamily="50" charset="0"/>
            </a:endParaRPr>
          </a:p>
        </p:txBody>
      </p:sp>
      <p:pic>
        <p:nvPicPr>
          <p:cNvPr id="7" name="Picture 6"/>
          <p:cNvPicPr>
            <a:picLocks noChangeAspect="1"/>
          </p:cNvPicPr>
          <p:nvPr/>
        </p:nvPicPr>
        <p:blipFill>
          <a:blip r:embed="rId4"/>
          <a:stretch>
            <a:fillRect/>
          </a:stretch>
        </p:blipFill>
        <p:spPr>
          <a:xfrm>
            <a:off x="9973733" y="3391939"/>
            <a:ext cx="1968248" cy="3269063"/>
          </a:xfrm>
          <a:prstGeom prst="rect">
            <a:avLst/>
          </a:prstGeom>
        </p:spPr>
      </p:pic>
    </p:spTree>
    <p:extLst>
      <p:ext uri="{BB962C8B-B14F-4D97-AF65-F5344CB8AC3E}">
        <p14:creationId xmlns:p14="http://schemas.microsoft.com/office/powerpoint/2010/main" val="782629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a:xfrm>
            <a:off x="195942" y="195943"/>
            <a:ext cx="11642271" cy="584775"/>
          </a:xfrm>
          <a:prstGeom prst="rect">
            <a:avLst/>
          </a:prstGeom>
          <a:noFill/>
        </p:spPr>
        <p:txBody>
          <a:bodyPr wrap="square" rtlCol="0">
            <a:spAutoFit/>
          </a:bodyPr>
          <a:lstStyle/>
          <a:p>
            <a:pPr algn="ctr"/>
            <a:r>
              <a:rPr lang="en-US" sz="3200" dirty="0" smtClean="0">
                <a:latin typeface="OCR A Extended" panose="02010509020102010303" pitchFamily="50" charset="0"/>
              </a:rPr>
              <a:t>What Criteria Should be Used?</a:t>
            </a:r>
            <a:endParaRPr lang="en-US" sz="3200" dirty="0">
              <a:latin typeface="OCR A Extended" panose="02010509020102010303" pitchFamily="50" charset="0"/>
            </a:endParaRPr>
          </a:p>
        </p:txBody>
      </p:sp>
      <p:sp>
        <p:nvSpPr>
          <p:cNvPr id="8" name="TextBox 7"/>
          <p:cNvSpPr txBox="1"/>
          <p:nvPr/>
        </p:nvSpPr>
        <p:spPr>
          <a:xfrm>
            <a:off x="2940502" y="1136064"/>
            <a:ext cx="6310996" cy="5201424"/>
          </a:xfrm>
          <a:prstGeom prst="rect">
            <a:avLst/>
          </a:prstGeom>
          <a:noFill/>
        </p:spPr>
        <p:txBody>
          <a:bodyPr wrap="square" numCol="1" rtlCol="0">
            <a:spAutoFit/>
          </a:bodyPr>
          <a:lstStyle/>
          <a:p>
            <a:pPr algn="ctr"/>
            <a:r>
              <a:rPr lang="en-US" sz="2800" dirty="0" smtClean="0">
                <a:latin typeface="OCR A Extended" panose="02010509020102010303" pitchFamily="50" charset="0"/>
              </a:rPr>
              <a:t>Level Tagging</a:t>
            </a: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Longest Running Map</a:t>
            </a: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Attempts</a:t>
            </a: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Stars (AKA Likes)</a:t>
            </a: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Tweets</a:t>
            </a: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Plays</a:t>
            </a: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Clear Rate</a:t>
            </a: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Top Records</a:t>
            </a: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Clears</a:t>
            </a:r>
            <a:endParaRPr lang="en-US" sz="2800" dirty="0">
              <a:latin typeface="OCR A Extended" panose="02010509020102010303" pitchFamily="50" charset="0"/>
            </a:endParaRPr>
          </a:p>
        </p:txBody>
      </p:sp>
      <p:pic>
        <p:nvPicPr>
          <p:cNvPr id="9" name="Picture 8"/>
          <p:cNvPicPr>
            <a:picLocks noChangeAspect="1"/>
          </p:cNvPicPr>
          <p:nvPr/>
        </p:nvPicPr>
        <p:blipFill>
          <a:blip r:embed="rId4"/>
          <a:stretch>
            <a:fillRect/>
          </a:stretch>
        </p:blipFill>
        <p:spPr>
          <a:xfrm flipH="1">
            <a:off x="247156" y="4658378"/>
            <a:ext cx="2446191" cy="1873113"/>
          </a:xfrm>
          <a:prstGeom prst="rect">
            <a:avLst/>
          </a:prstGeom>
          <a:scene3d>
            <a:camera prst="orthographicFront">
              <a:rot lat="0" lon="299967" rev="0"/>
            </a:camera>
            <a:lightRig rig="threePt" dir="t"/>
          </a:scene3d>
        </p:spPr>
      </p:pic>
    </p:spTree>
    <p:extLst>
      <p:ext uri="{BB962C8B-B14F-4D97-AF65-F5344CB8AC3E}">
        <p14:creationId xmlns:p14="http://schemas.microsoft.com/office/powerpoint/2010/main" val="34410747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12192000" cy="6858000"/>
          </a:xfrm>
          <a:prstGeom prst="rect">
            <a:avLst/>
          </a:prstGeom>
        </p:spPr>
      </p:pic>
      <p:sp>
        <p:nvSpPr>
          <p:cNvPr id="13" name="TextBox 12"/>
          <p:cNvSpPr txBox="1"/>
          <p:nvPr/>
        </p:nvSpPr>
        <p:spPr>
          <a:xfrm>
            <a:off x="932688" y="969264"/>
            <a:ext cx="4334256" cy="369332"/>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88" y="391466"/>
            <a:ext cx="5550407" cy="603147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493" y="391466"/>
            <a:ext cx="5550407" cy="6134423"/>
          </a:xfrm>
          <a:prstGeom prst="rect">
            <a:avLst/>
          </a:prstGeom>
        </p:spPr>
      </p:pic>
      <p:pic>
        <p:nvPicPr>
          <p:cNvPr id="9" name="Picture 8"/>
          <p:cNvPicPr>
            <a:picLocks noChangeAspect="1"/>
          </p:cNvPicPr>
          <p:nvPr/>
        </p:nvPicPr>
        <p:blipFill>
          <a:blip r:embed="rId6"/>
          <a:stretch>
            <a:fillRect/>
          </a:stretch>
        </p:blipFill>
        <p:spPr>
          <a:xfrm>
            <a:off x="4868884" y="2652125"/>
            <a:ext cx="1869017" cy="1869017"/>
          </a:xfrm>
          <a:prstGeom prst="rect">
            <a:avLst/>
          </a:prstGeom>
          <a:scene3d>
            <a:camera prst="orthographicFront">
              <a:rot lat="0" lon="0" rev="1200000"/>
            </a:camera>
            <a:lightRig rig="threePt" dir="t"/>
          </a:scene3d>
        </p:spPr>
      </p:pic>
      <p:sp>
        <p:nvSpPr>
          <p:cNvPr id="10" name="TextBox 9"/>
          <p:cNvSpPr txBox="1"/>
          <p:nvPr/>
        </p:nvSpPr>
        <p:spPr>
          <a:xfrm>
            <a:off x="418088" y="511922"/>
            <a:ext cx="966212" cy="261610"/>
          </a:xfrm>
          <a:prstGeom prst="rect">
            <a:avLst/>
          </a:prstGeom>
          <a:noFill/>
        </p:spPr>
        <p:txBody>
          <a:bodyPr wrap="square" rtlCol="0">
            <a:spAutoFit/>
          </a:bodyPr>
          <a:lstStyle/>
          <a:p>
            <a:r>
              <a:rPr lang="en-US" sz="1050" dirty="0" smtClean="0">
                <a:latin typeface="OCR A Extended" panose="02010509020102010303" pitchFamily="50" charset="0"/>
              </a:rPr>
              <a:t>Map ID</a:t>
            </a:r>
            <a:endParaRPr lang="en-US" sz="1050" dirty="0">
              <a:latin typeface="OCR A Extended" panose="02010509020102010303" pitchFamily="50" charset="0"/>
            </a:endParaRPr>
          </a:p>
        </p:txBody>
      </p:sp>
      <p:sp>
        <p:nvSpPr>
          <p:cNvPr id="11" name="TextBox 10"/>
          <p:cNvSpPr txBox="1"/>
          <p:nvPr/>
        </p:nvSpPr>
        <p:spPr>
          <a:xfrm>
            <a:off x="6222493" y="492638"/>
            <a:ext cx="826007" cy="261610"/>
          </a:xfrm>
          <a:prstGeom prst="rect">
            <a:avLst/>
          </a:prstGeom>
          <a:noFill/>
        </p:spPr>
        <p:txBody>
          <a:bodyPr wrap="square" rtlCol="0">
            <a:spAutoFit/>
          </a:bodyPr>
          <a:lstStyle/>
          <a:p>
            <a:r>
              <a:rPr lang="en-US" sz="1050" dirty="0" smtClean="0">
                <a:latin typeface="OCR A Extended" panose="02010509020102010303" pitchFamily="50" charset="0"/>
              </a:rPr>
              <a:t>Map ID</a:t>
            </a:r>
            <a:endParaRPr lang="en-US" sz="1050" dirty="0">
              <a:latin typeface="OCR A Extended" panose="02010509020102010303" pitchFamily="50" charset="0"/>
            </a:endParaRPr>
          </a:p>
        </p:txBody>
      </p:sp>
    </p:spTree>
    <p:extLst>
      <p:ext uri="{BB962C8B-B14F-4D97-AF65-F5344CB8AC3E}">
        <p14:creationId xmlns:p14="http://schemas.microsoft.com/office/powerpoint/2010/main" val="413299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a:xfrm>
            <a:off x="195942" y="195943"/>
            <a:ext cx="11642271" cy="584775"/>
          </a:xfrm>
          <a:prstGeom prst="rect">
            <a:avLst/>
          </a:prstGeom>
          <a:noFill/>
        </p:spPr>
        <p:txBody>
          <a:bodyPr wrap="square" rtlCol="0">
            <a:spAutoFit/>
          </a:bodyPr>
          <a:lstStyle/>
          <a:p>
            <a:pPr algn="ctr"/>
            <a:r>
              <a:rPr lang="en-US" sz="3200" dirty="0" smtClean="0">
                <a:latin typeface="OCR A Extended" panose="02010509020102010303" pitchFamily="50" charset="0"/>
              </a:rPr>
              <a:t>What Criteria Should be Used?</a:t>
            </a:r>
            <a:endParaRPr lang="en-US" sz="3200" dirty="0">
              <a:latin typeface="OCR A Extended" panose="02010509020102010303" pitchFamily="50" charset="0"/>
            </a:endParaRPr>
          </a:p>
        </p:txBody>
      </p:sp>
      <p:sp>
        <p:nvSpPr>
          <p:cNvPr id="8" name="TextBox 7"/>
          <p:cNvSpPr txBox="1"/>
          <p:nvPr/>
        </p:nvSpPr>
        <p:spPr>
          <a:xfrm>
            <a:off x="2940502" y="1674673"/>
            <a:ext cx="6310996" cy="3508653"/>
          </a:xfrm>
          <a:prstGeom prst="rect">
            <a:avLst/>
          </a:prstGeom>
          <a:noFill/>
        </p:spPr>
        <p:txBody>
          <a:bodyPr wrap="square" numCol="1" rtlCol="0">
            <a:spAutoFit/>
          </a:bodyPr>
          <a:lstStyle/>
          <a:p>
            <a:pPr algn="ctr"/>
            <a:r>
              <a:rPr lang="en-US" sz="2800" dirty="0" smtClean="0">
                <a:latin typeface="OCR A Extended" panose="02010509020102010303" pitchFamily="50" charset="0"/>
              </a:rPr>
              <a:t>Longest </a:t>
            </a:r>
            <a:r>
              <a:rPr lang="en-US" sz="2800" dirty="0" smtClean="0">
                <a:latin typeface="OCR A Extended" panose="02010509020102010303" pitchFamily="50" charset="0"/>
              </a:rPr>
              <a:t>Running </a:t>
            </a:r>
            <a:r>
              <a:rPr lang="en-US" sz="2800" dirty="0" smtClean="0">
                <a:latin typeface="OCR A Extended" panose="02010509020102010303" pitchFamily="50" charset="0"/>
              </a:rPr>
              <a:t>Map</a:t>
            </a:r>
          </a:p>
          <a:p>
            <a:pPr algn="ctr"/>
            <a:endParaRPr lang="en-US" sz="1200" dirty="0" smtClean="0">
              <a:latin typeface="OCR A Extended" panose="02010509020102010303" pitchFamily="50" charset="0"/>
            </a:endParaRP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Attempts</a:t>
            </a:r>
            <a:endParaRPr lang="en-US" sz="1200" dirty="0" smtClean="0">
              <a:latin typeface="OCR A Extended" panose="02010509020102010303" pitchFamily="50" charset="0"/>
            </a:endParaRPr>
          </a:p>
          <a:p>
            <a:pPr algn="ctr"/>
            <a:endParaRPr lang="en-US" sz="1000" dirty="0" smtClean="0">
              <a:latin typeface="OCR A Extended" panose="02010509020102010303" pitchFamily="50" charset="0"/>
            </a:endParaRP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Stars (AKA Likes)</a:t>
            </a:r>
          </a:p>
          <a:p>
            <a:pPr algn="ctr"/>
            <a:endParaRPr lang="en-US" sz="1000" dirty="0" smtClean="0">
              <a:latin typeface="OCR A Extended" panose="02010509020102010303" pitchFamily="50" charset="0"/>
            </a:endParaRP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Plays</a:t>
            </a:r>
          </a:p>
          <a:p>
            <a:pPr algn="ctr"/>
            <a:endParaRPr lang="en-US" sz="1000" dirty="0" smtClean="0">
              <a:latin typeface="OCR A Extended" panose="02010509020102010303" pitchFamily="50" charset="0"/>
            </a:endParaRPr>
          </a:p>
          <a:p>
            <a:pPr algn="ctr"/>
            <a:endParaRPr lang="en-US" sz="1000" dirty="0" smtClean="0">
              <a:latin typeface="OCR A Extended" panose="02010509020102010303" pitchFamily="50" charset="0"/>
            </a:endParaRPr>
          </a:p>
          <a:p>
            <a:pPr algn="ctr"/>
            <a:r>
              <a:rPr lang="en-US" sz="2800" dirty="0" smtClean="0">
                <a:latin typeface="OCR A Extended" panose="02010509020102010303" pitchFamily="50" charset="0"/>
              </a:rPr>
              <a:t>Number of Clears</a:t>
            </a:r>
            <a:endParaRPr lang="en-US" sz="2800" dirty="0">
              <a:latin typeface="OCR A Extended" panose="02010509020102010303" pitchFamily="50" charset="0"/>
            </a:endParaRPr>
          </a:p>
        </p:txBody>
      </p:sp>
      <p:pic>
        <p:nvPicPr>
          <p:cNvPr id="9" name="Picture 8"/>
          <p:cNvPicPr>
            <a:picLocks noChangeAspect="1"/>
          </p:cNvPicPr>
          <p:nvPr/>
        </p:nvPicPr>
        <p:blipFill>
          <a:blip r:embed="rId4"/>
          <a:stretch>
            <a:fillRect/>
          </a:stretch>
        </p:blipFill>
        <p:spPr>
          <a:xfrm flipH="1">
            <a:off x="247156" y="4658378"/>
            <a:ext cx="2446191" cy="1873113"/>
          </a:xfrm>
          <a:prstGeom prst="rect">
            <a:avLst/>
          </a:prstGeom>
          <a:scene3d>
            <a:camera prst="orthographicFront">
              <a:rot lat="0" lon="299967" rev="0"/>
            </a:camera>
            <a:lightRig rig="threePt" dir="t"/>
          </a:scene3d>
        </p:spPr>
      </p:pic>
    </p:spTree>
    <p:extLst>
      <p:ext uri="{BB962C8B-B14F-4D97-AF65-F5344CB8AC3E}">
        <p14:creationId xmlns:p14="http://schemas.microsoft.com/office/powerpoint/2010/main" val="30064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barn(inVertical)">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barn(inVertical)">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xEl>
                                              <p:pRg st="9" end="9"/>
                                            </p:txEl>
                                          </p:spTgt>
                                        </p:tgtEl>
                                        <p:attrNameLst>
                                          <p:attrName>style.visibility</p:attrName>
                                        </p:attrNameLst>
                                      </p:cBhvr>
                                      <p:to>
                                        <p:strVal val="visible"/>
                                      </p:to>
                                    </p:set>
                                    <p:animEffect transition="in" filter="barn(inVertical)">
                                      <p:cBhvr>
                                        <p:cTn id="22" dur="500"/>
                                        <p:tgtEl>
                                          <p:spTgt spid="8">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xEl>
                                              <p:pRg st="12" end="12"/>
                                            </p:txEl>
                                          </p:spTgt>
                                        </p:tgtEl>
                                        <p:attrNameLst>
                                          <p:attrName>style.visibility</p:attrName>
                                        </p:attrNameLst>
                                      </p:cBhvr>
                                      <p:to>
                                        <p:strVal val="visible"/>
                                      </p:to>
                                    </p:set>
                                    <p:animEffect transition="in" filter="barn(inVertical)">
                                      <p:cBhvr>
                                        <p:cTn id="27"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12192000" cy="6858000"/>
          </a:xfrm>
          <a:prstGeom prst="rect">
            <a:avLst/>
          </a:prstGeom>
        </p:spPr>
      </p:pic>
      <p:pic>
        <p:nvPicPr>
          <p:cNvPr id="3" name="Picture 2"/>
          <p:cNvPicPr>
            <a:picLocks noChangeAspect="1"/>
          </p:cNvPicPr>
          <p:nvPr/>
        </p:nvPicPr>
        <p:blipFill>
          <a:blip r:embed="rId4"/>
          <a:stretch>
            <a:fillRect/>
          </a:stretch>
        </p:blipFill>
        <p:spPr>
          <a:xfrm>
            <a:off x="9896152" y="3249827"/>
            <a:ext cx="2053811" cy="3411175"/>
          </a:xfrm>
          <a:prstGeom prst="rect">
            <a:avLst/>
          </a:prstGeom>
        </p:spPr>
      </p:pic>
      <p:sp>
        <p:nvSpPr>
          <p:cNvPr id="5" name="TextBox 4"/>
          <p:cNvSpPr txBox="1"/>
          <p:nvPr/>
        </p:nvSpPr>
        <p:spPr>
          <a:xfrm>
            <a:off x="2537883" y="2951947"/>
            <a:ext cx="7116233" cy="954107"/>
          </a:xfrm>
          <a:prstGeom prst="rect">
            <a:avLst/>
          </a:prstGeom>
          <a:noFill/>
        </p:spPr>
        <p:txBody>
          <a:bodyPr wrap="square" rtlCol="0">
            <a:spAutoFit/>
          </a:bodyPr>
          <a:lstStyle/>
          <a:p>
            <a:pPr algn="ctr"/>
            <a:r>
              <a:rPr lang="en-US" sz="2800" b="1" dirty="0" smtClean="0">
                <a:latin typeface="OCR A Extended" panose="02010509020102010303" pitchFamily="50" charset="0"/>
              </a:rPr>
              <a:t>What Is the Process to Determine the Most Popular Courses?</a:t>
            </a:r>
            <a:endParaRPr lang="en-US" sz="2800" b="1" dirty="0">
              <a:latin typeface="OCR A Extended" panose="02010509020102010303" pitchFamily="50" charset="0"/>
            </a:endParaRPr>
          </a:p>
        </p:txBody>
      </p:sp>
    </p:spTree>
    <p:extLst>
      <p:ext uri="{BB962C8B-B14F-4D97-AF65-F5344CB8AC3E}">
        <p14:creationId xmlns:p14="http://schemas.microsoft.com/office/powerpoint/2010/main" val="37976297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a:xfrm>
            <a:off x="698781" y="1075841"/>
            <a:ext cx="5244819" cy="160043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latin typeface="OCR A Extended" panose="02010509020102010303" pitchFamily="50" charset="0"/>
              </a:rPr>
              <a:t>Clarifications from the Development Team:</a:t>
            </a:r>
          </a:p>
          <a:p>
            <a:endParaRPr lang="en-US" sz="1600" dirty="0">
              <a:latin typeface="OCR A Extended" panose="02010509020102010303" pitchFamily="50" charset="0"/>
            </a:endParaRPr>
          </a:p>
          <a:p>
            <a:pPr marL="742950" lvl="1" indent="-285750">
              <a:buFont typeface="Arial" panose="020B0604020202020204" pitchFamily="34" charset="0"/>
              <a:buChar char="•"/>
            </a:pPr>
            <a:r>
              <a:rPr lang="en-US" sz="1600" dirty="0" smtClean="0">
                <a:latin typeface="OCR A Extended" panose="02010509020102010303" pitchFamily="50" charset="0"/>
              </a:rPr>
              <a:t>Top 15 </a:t>
            </a:r>
            <a:r>
              <a:rPr lang="en-US" sz="1600" dirty="0" smtClean="0">
                <a:latin typeface="OCR A Extended" panose="02010509020102010303" pitchFamily="50" charset="0"/>
              </a:rPr>
              <a:t>courses</a:t>
            </a:r>
          </a:p>
          <a:p>
            <a:pPr lvl="1"/>
            <a:endParaRPr lang="en-US" sz="1600" dirty="0" smtClean="0">
              <a:latin typeface="OCR A Extended" panose="02010509020102010303" pitchFamily="50" charset="0"/>
            </a:endParaRPr>
          </a:p>
          <a:p>
            <a:pPr marL="742950" lvl="1" indent="-285750">
              <a:buFont typeface="Arial" panose="020B0604020202020204" pitchFamily="34" charset="0"/>
              <a:buChar char="•"/>
            </a:pPr>
            <a:r>
              <a:rPr lang="en-US" sz="1600" dirty="0" smtClean="0">
                <a:latin typeface="OCR A Extended" panose="02010509020102010303" pitchFamily="50" charset="0"/>
              </a:rPr>
              <a:t>Equally Weighted Criteria</a:t>
            </a:r>
            <a:endParaRPr lang="en-US" sz="1600" dirty="0" smtClean="0">
              <a:latin typeface="OCR A Extended" panose="02010509020102010303" pitchFamily="50" charset="0"/>
            </a:endParaRPr>
          </a:p>
          <a:p>
            <a:endParaRPr lang="en-US" dirty="0">
              <a:latin typeface="OCR A Extended" panose="02010509020102010303" pitchFamily="50" charset="0"/>
            </a:endParaRPr>
          </a:p>
        </p:txBody>
      </p:sp>
      <p:grpSp>
        <p:nvGrpSpPr>
          <p:cNvPr id="8" name="Group 7"/>
          <p:cNvGrpSpPr/>
          <p:nvPr/>
        </p:nvGrpSpPr>
        <p:grpSpPr>
          <a:xfrm>
            <a:off x="698780" y="3264407"/>
            <a:ext cx="5244820" cy="2680672"/>
            <a:chOff x="6265333" y="3081868"/>
            <a:chExt cx="5088467" cy="2680672"/>
          </a:xfrm>
        </p:grpSpPr>
        <p:sp>
          <p:nvSpPr>
            <p:cNvPr id="5" name="Rectangle 4"/>
            <p:cNvSpPr/>
            <p:nvPr/>
          </p:nvSpPr>
          <p:spPr>
            <a:xfrm>
              <a:off x="6265333" y="3081868"/>
              <a:ext cx="5088467" cy="268067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481231" y="3606596"/>
              <a:ext cx="487256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OCR A Extended" panose="02010509020102010303" pitchFamily="50" charset="0"/>
                </a:rPr>
                <a:t>Determine </a:t>
              </a:r>
              <a:r>
                <a:rPr lang="en-US" sz="2000" dirty="0" smtClean="0">
                  <a:latin typeface="OCR A Extended" panose="02010509020102010303" pitchFamily="50" charset="0"/>
                </a:rPr>
                <a:t>Top Courses</a:t>
              </a:r>
              <a:endParaRPr lang="en-US" sz="2000" dirty="0" smtClean="0">
                <a:latin typeface="OCR A Extended" panose="02010509020102010303" pitchFamily="50" charset="0"/>
              </a:endParaRPr>
            </a:p>
            <a:p>
              <a:endParaRPr lang="en-US" sz="2000" dirty="0" smtClean="0">
                <a:latin typeface="OCR A Extended" panose="02010509020102010303" pitchFamily="50" charset="0"/>
              </a:endParaRPr>
            </a:p>
            <a:p>
              <a:pPr marL="342900" indent="-342900">
                <a:buFont typeface="Arial" panose="020B0604020202020204" pitchFamily="34" charset="0"/>
                <a:buChar char="•"/>
              </a:pPr>
              <a:r>
                <a:rPr lang="en-US" sz="2000" dirty="0" smtClean="0">
                  <a:latin typeface="OCR A Extended" panose="02010509020102010303" pitchFamily="50" charset="0"/>
                </a:rPr>
                <a:t>Apply point value</a:t>
              </a:r>
            </a:p>
            <a:p>
              <a:endParaRPr lang="en-US" sz="2000" dirty="0" smtClean="0">
                <a:latin typeface="OCR A Extended" panose="02010509020102010303" pitchFamily="50" charset="0"/>
              </a:endParaRPr>
            </a:p>
            <a:p>
              <a:pPr marL="342900" indent="-342900">
                <a:buFont typeface="Arial" panose="020B0604020202020204" pitchFamily="34" charset="0"/>
                <a:buChar char="•"/>
              </a:pPr>
              <a:r>
                <a:rPr lang="en-US" sz="2000" dirty="0" smtClean="0">
                  <a:latin typeface="OCR A Extended" panose="02010509020102010303" pitchFamily="50" charset="0"/>
                </a:rPr>
                <a:t>Find overall </a:t>
              </a:r>
              <a:r>
                <a:rPr lang="en-US" sz="2000" dirty="0" smtClean="0">
                  <a:latin typeface="OCR A Extended" panose="02010509020102010303" pitchFamily="50" charset="0"/>
                </a:rPr>
                <a:t>highest score</a:t>
              </a:r>
            </a:p>
          </p:txBody>
        </p:sp>
      </p:grpSp>
      <p:sp>
        <p:nvSpPr>
          <p:cNvPr id="4" name="TextBox 3"/>
          <p:cNvSpPr txBox="1"/>
          <p:nvPr/>
        </p:nvSpPr>
        <p:spPr>
          <a:xfrm>
            <a:off x="4478865" y="245533"/>
            <a:ext cx="3234267" cy="584775"/>
          </a:xfrm>
          <a:prstGeom prst="rect">
            <a:avLst/>
          </a:prstGeom>
          <a:noFill/>
        </p:spPr>
        <p:txBody>
          <a:bodyPr wrap="square" rtlCol="0">
            <a:spAutoFit/>
          </a:bodyPr>
          <a:lstStyle/>
          <a:p>
            <a:pPr algn="ctr"/>
            <a:r>
              <a:rPr lang="en-US" sz="3200" b="1" u="sng" dirty="0" smtClean="0">
                <a:latin typeface="OCR A Extended" panose="02010509020102010303" pitchFamily="50" charset="0"/>
              </a:rPr>
              <a:t>The Process</a:t>
            </a:r>
            <a:endParaRPr lang="en-US" sz="3200" b="1" u="sng" dirty="0">
              <a:latin typeface="OCR A Extended" panose="02010509020102010303" pitchFamily="50" charset="0"/>
            </a:endParaRPr>
          </a:p>
        </p:txBody>
      </p:sp>
      <p:pic>
        <p:nvPicPr>
          <p:cNvPr id="6" name="Picture 5"/>
          <p:cNvPicPr>
            <a:picLocks noChangeAspect="1"/>
          </p:cNvPicPr>
          <p:nvPr/>
        </p:nvPicPr>
        <p:blipFill>
          <a:blip r:embed="rId4"/>
          <a:stretch>
            <a:fillRect/>
          </a:stretch>
        </p:blipFill>
        <p:spPr>
          <a:xfrm>
            <a:off x="6555737" y="1075841"/>
            <a:ext cx="5026663" cy="4869238"/>
          </a:xfrm>
          <a:prstGeom prst="rect">
            <a:avLst/>
          </a:prstGeom>
        </p:spPr>
      </p:pic>
    </p:spTree>
    <p:extLst>
      <p:ext uri="{BB962C8B-B14F-4D97-AF65-F5344CB8AC3E}">
        <p14:creationId xmlns:p14="http://schemas.microsoft.com/office/powerpoint/2010/main" val="294421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4" name="TextBox 3"/>
          <p:cNvSpPr txBox="1"/>
          <p:nvPr/>
        </p:nvSpPr>
        <p:spPr>
          <a:xfrm>
            <a:off x="2000250" y="371475"/>
            <a:ext cx="7758112" cy="461665"/>
          </a:xfrm>
          <a:prstGeom prst="rect">
            <a:avLst/>
          </a:prstGeom>
          <a:noFill/>
        </p:spPr>
        <p:txBody>
          <a:bodyPr wrap="square" rtlCol="0">
            <a:spAutoFit/>
          </a:bodyPr>
          <a:lstStyle/>
          <a:p>
            <a:pPr algn="ctr"/>
            <a:r>
              <a:rPr lang="en-US" sz="2400" dirty="0" smtClean="0">
                <a:latin typeface="OCR A Extended" panose="02010509020102010303" pitchFamily="50" charset="0"/>
              </a:rPr>
              <a:t>Scorecard Results</a:t>
            </a:r>
            <a:endParaRPr lang="en-US" sz="2400" dirty="0">
              <a:latin typeface="OCR A Extended" panose="02010509020102010303" pitchFamily="50" charset="0"/>
            </a:endParaRPr>
          </a:p>
        </p:txBody>
      </p:sp>
      <p:sp>
        <p:nvSpPr>
          <p:cNvPr id="5" name="TextBox 4"/>
          <p:cNvSpPr txBox="1"/>
          <p:nvPr/>
        </p:nvSpPr>
        <p:spPr>
          <a:xfrm>
            <a:off x="1581150" y="1070491"/>
            <a:ext cx="9029700" cy="369332"/>
          </a:xfrm>
          <a:prstGeom prst="rect">
            <a:avLst/>
          </a:prstGeom>
          <a:noFill/>
        </p:spPr>
        <p:txBody>
          <a:bodyPr wrap="square" rtlCol="0">
            <a:spAutoFit/>
          </a:bodyPr>
          <a:lstStyle/>
          <a:p>
            <a:pPr marL="342900" indent="-342900">
              <a:buFont typeface="+mj-lt"/>
              <a:buAutoNum type="arabicPeriod"/>
            </a:pPr>
            <a:endParaRPr lang="en-US" dirty="0"/>
          </a:p>
        </p:txBody>
      </p:sp>
      <p:sp>
        <p:nvSpPr>
          <p:cNvPr id="6" name="TextBox 5"/>
          <p:cNvSpPr txBox="1"/>
          <p:nvPr/>
        </p:nvSpPr>
        <p:spPr>
          <a:xfrm>
            <a:off x="3024403" y="1162824"/>
            <a:ext cx="5709805" cy="4678204"/>
          </a:xfrm>
          <a:prstGeom prst="rect">
            <a:avLst/>
          </a:prstGeom>
          <a:noFill/>
        </p:spPr>
        <p:txBody>
          <a:bodyPr wrap="square" rtlCol="0">
            <a:spAutoFit/>
          </a:bodyPr>
          <a:lstStyle/>
          <a:p>
            <a:pPr marL="342900" indent="-342900">
              <a:buFont typeface="+mj-lt"/>
              <a:buAutoNum type="arabicPeriod"/>
            </a:pPr>
            <a:r>
              <a:rPr lang="en-US" sz="2000" dirty="0" smtClean="0">
                <a:latin typeface="OCR A Extended" panose="02010509020102010303" pitchFamily="50" charset="0"/>
              </a:rPr>
              <a:t>Vegas Spring Jump Training </a:t>
            </a:r>
            <a:r>
              <a:rPr lang="en-US" sz="2000" dirty="0" err="1" smtClean="0">
                <a:latin typeface="OCR A Extended" panose="02010509020102010303" pitchFamily="50" charset="0"/>
              </a:rPr>
              <a:t>Lvl</a:t>
            </a:r>
            <a:r>
              <a:rPr lang="en-US" sz="2000" dirty="0" smtClean="0">
                <a:latin typeface="OCR A Extended" panose="02010509020102010303" pitchFamily="50" charset="0"/>
              </a:rPr>
              <a:t> 1 </a:t>
            </a:r>
          </a:p>
          <a:p>
            <a:pPr marL="342900" indent="-342900">
              <a:buFont typeface="+mj-lt"/>
              <a:buAutoNum type="arabicPeriod"/>
            </a:pPr>
            <a:r>
              <a:rPr lang="en-US" sz="2000" dirty="0" smtClean="0">
                <a:latin typeface="OCR A Extended" panose="02010509020102010303" pitchFamily="50" charset="0"/>
              </a:rPr>
              <a:t>Zelda: Temple of Courage</a:t>
            </a:r>
          </a:p>
          <a:p>
            <a:pPr marL="342900" indent="-342900">
              <a:buFont typeface="+mj-lt"/>
              <a:buAutoNum type="arabicPeriod"/>
            </a:pPr>
            <a:r>
              <a:rPr lang="en-US" sz="2000" dirty="0" smtClean="0">
                <a:latin typeface="OCR A Extended" panose="02010509020102010303" pitchFamily="50" charset="0"/>
              </a:rPr>
              <a:t>Just the Tip…of the Iceberg</a:t>
            </a:r>
          </a:p>
          <a:p>
            <a:pPr marL="342900" indent="-342900">
              <a:buFont typeface="+mj-lt"/>
              <a:buAutoNum type="arabicPeriod"/>
            </a:pPr>
            <a:r>
              <a:rPr lang="en-US" sz="2000" dirty="0" smtClean="0">
                <a:latin typeface="OCR A Extended" panose="02010509020102010303" pitchFamily="50" charset="0"/>
              </a:rPr>
              <a:t>Mario Kart DELUXE?!?</a:t>
            </a:r>
          </a:p>
          <a:p>
            <a:pPr marL="342900" indent="-342900">
              <a:buFont typeface="+mj-lt"/>
              <a:buAutoNum type="arabicPeriod"/>
            </a:pPr>
            <a:r>
              <a:rPr lang="en-US" sz="2000" dirty="0" smtClean="0">
                <a:latin typeface="OCR A Extended" panose="02010509020102010303" pitchFamily="50" charset="0"/>
              </a:rPr>
              <a:t>The Fall of Muncher Manor</a:t>
            </a:r>
          </a:p>
          <a:p>
            <a:pPr marL="342900" indent="-342900">
              <a:buFont typeface="+mj-lt"/>
              <a:buAutoNum type="arabicPeriod"/>
            </a:pPr>
            <a:r>
              <a:rPr lang="en-US" sz="2000" dirty="0" err="1" smtClean="0">
                <a:latin typeface="OCR A Extended" panose="02010509020102010303" pitchFamily="50" charset="0"/>
              </a:rPr>
              <a:t>Pokemon</a:t>
            </a:r>
            <a:r>
              <a:rPr lang="en-US" sz="2000" dirty="0">
                <a:latin typeface="OCR A Extended" panose="02010509020102010303" pitchFamily="50" charset="0"/>
              </a:rPr>
              <a:t> </a:t>
            </a:r>
            <a:r>
              <a:rPr lang="en-US" sz="2000" dirty="0" smtClean="0">
                <a:latin typeface="OCR A Extended" panose="02010509020102010303" pitchFamily="50" charset="0"/>
              </a:rPr>
              <a:t>– VS Champion Red</a:t>
            </a:r>
          </a:p>
          <a:p>
            <a:pPr marL="342900" indent="-342900">
              <a:buFont typeface="+mj-lt"/>
              <a:buAutoNum type="arabicPeriod"/>
            </a:pPr>
            <a:r>
              <a:rPr lang="en-US" sz="2000" dirty="0" smtClean="0">
                <a:latin typeface="OCR A Extended" panose="02010509020102010303" pitchFamily="50" charset="0"/>
              </a:rPr>
              <a:t>The Kindly Marked Troll Level</a:t>
            </a:r>
          </a:p>
          <a:p>
            <a:pPr marL="342900" indent="-342900">
              <a:buFont typeface="+mj-lt"/>
              <a:buAutoNum type="arabicPeriod"/>
            </a:pPr>
            <a:r>
              <a:rPr lang="en-US" sz="2000" dirty="0" err="1" smtClean="0">
                <a:latin typeface="OCR A Extended" panose="02010509020102010303" pitchFamily="50" charset="0"/>
              </a:rPr>
              <a:t>Stoneman</a:t>
            </a:r>
            <a:r>
              <a:rPr lang="en-US" sz="2000" dirty="0" smtClean="0">
                <a:latin typeface="OCR A Extended" panose="02010509020102010303" pitchFamily="50" charset="0"/>
              </a:rPr>
              <a:t> 2: </a:t>
            </a:r>
            <a:r>
              <a:rPr lang="en-US" sz="2000" dirty="0" err="1" smtClean="0">
                <a:latin typeface="OCR A Extended" panose="02010509020102010303" pitchFamily="50" charset="0"/>
              </a:rPr>
              <a:t>Stoneman’s</a:t>
            </a:r>
            <a:r>
              <a:rPr lang="en-US" sz="2000" dirty="0" smtClean="0">
                <a:latin typeface="OCR A Extended" panose="02010509020102010303" pitchFamily="50" charset="0"/>
              </a:rPr>
              <a:t> Revenge</a:t>
            </a:r>
          </a:p>
          <a:p>
            <a:pPr marL="342900" indent="-342900">
              <a:buFont typeface="+mj-lt"/>
              <a:buAutoNum type="arabicPeriod"/>
            </a:pPr>
            <a:r>
              <a:rPr lang="en-US" sz="2000" dirty="0" smtClean="0">
                <a:latin typeface="OCR A Extended" panose="02010509020102010303" pitchFamily="50" charset="0"/>
              </a:rPr>
              <a:t>LSB: Boot on Boo </a:t>
            </a:r>
            <a:r>
              <a:rPr lang="en-US" sz="2000" dirty="0" err="1" smtClean="0">
                <a:latin typeface="OCR A Extended" panose="02010509020102010303" pitchFamily="50" charset="0"/>
              </a:rPr>
              <a:t>Boogaloo</a:t>
            </a:r>
            <a:endParaRPr lang="en-US" sz="2000" dirty="0" smtClean="0">
              <a:latin typeface="OCR A Extended" panose="02010509020102010303" pitchFamily="50" charset="0"/>
            </a:endParaRPr>
          </a:p>
          <a:p>
            <a:pPr marL="342900" indent="-342900">
              <a:buFont typeface="+mj-lt"/>
              <a:buAutoNum type="arabicPeriod"/>
            </a:pPr>
            <a:r>
              <a:rPr lang="en-US" sz="2000" dirty="0" smtClean="0">
                <a:latin typeface="OCR A Extended" panose="02010509020102010303" pitchFamily="50" charset="0"/>
              </a:rPr>
              <a:t>Tricky House #1: Spring Time</a:t>
            </a:r>
          </a:p>
          <a:p>
            <a:pPr marL="342900" indent="-342900">
              <a:buFont typeface="+mj-lt"/>
              <a:buAutoNum type="arabicPeriod"/>
            </a:pPr>
            <a:r>
              <a:rPr lang="en-US" sz="2000" dirty="0" smtClean="0">
                <a:latin typeface="OCR A Extended" panose="02010509020102010303" pitchFamily="50" charset="0"/>
              </a:rPr>
              <a:t>2YMM Ode to Odyssey</a:t>
            </a:r>
          </a:p>
          <a:p>
            <a:pPr marL="342900" indent="-342900">
              <a:buFont typeface="+mj-lt"/>
              <a:buAutoNum type="arabicPeriod"/>
            </a:pPr>
            <a:r>
              <a:rPr lang="en-US" sz="2000" dirty="0" smtClean="0">
                <a:latin typeface="OCR A Extended" panose="02010509020102010303" pitchFamily="50" charset="0"/>
              </a:rPr>
              <a:t>You’ve Learned Nothing! #Contest</a:t>
            </a:r>
          </a:p>
          <a:p>
            <a:pPr marL="342900" indent="-342900">
              <a:buFont typeface="+mj-lt"/>
              <a:buAutoNum type="arabicPeriod"/>
            </a:pPr>
            <a:r>
              <a:rPr lang="en-US" sz="2000" dirty="0" smtClean="0">
                <a:latin typeface="OCR A Extended" panose="02010509020102010303" pitchFamily="50" charset="0"/>
              </a:rPr>
              <a:t>2YMM Pipe Connection Issues</a:t>
            </a:r>
          </a:p>
          <a:p>
            <a:pPr marL="342900" indent="-342900">
              <a:buFont typeface="+mj-lt"/>
              <a:buAutoNum type="arabicPeriod"/>
            </a:pPr>
            <a:r>
              <a:rPr lang="en-US" sz="2000" dirty="0" smtClean="0">
                <a:latin typeface="OCR A Extended" panose="02010509020102010303" pitchFamily="50" charset="0"/>
              </a:rPr>
              <a:t>Floor is Nada</a:t>
            </a:r>
          </a:p>
          <a:p>
            <a:pPr marL="342900" indent="-342900">
              <a:buFont typeface="+mj-lt"/>
              <a:buAutoNum type="arabicPeriod"/>
            </a:pPr>
            <a:r>
              <a:rPr lang="en-US" sz="2000" dirty="0" smtClean="0">
                <a:latin typeface="OCR A Extended" panose="02010509020102010303" pitchFamily="50" charset="0"/>
              </a:rPr>
              <a:t>Halloween 4 Spooky Sacrifices</a:t>
            </a:r>
          </a:p>
        </p:txBody>
      </p:sp>
      <p:pic>
        <p:nvPicPr>
          <p:cNvPr id="7" name="Picture 6"/>
          <p:cNvPicPr>
            <a:picLocks noChangeAspect="1"/>
          </p:cNvPicPr>
          <p:nvPr/>
        </p:nvPicPr>
        <p:blipFill>
          <a:blip r:embed="rId4"/>
          <a:stretch>
            <a:fillRect/>
          </a:stretch>
        </p:blipFill>
        <p:spPr>
          <a:xfrm>
            <a:off x="102131" y="202466"/>
            <a:ext cx="3598332" cy="754797"/>
          </a:xfrm>
          <a:prstGeom prst="rect">
            <a:avLst/>
          </a:prstGeom>
        </p:spPr>
      </p:pic>
      <p:pic>
        <p:nvPicPr>
          <p:cNvPr id="8" name="Picture 7"/>
          <p:cNvPicPr>
            <a:picLocks noChangeAspect="1"/>
          </p:cNvPicPr>
          <p:nvPr/>
        </p:nvPicPr>
        <p:blipFill>
          <a:blip r:embed="rId5"/>
          <a:stretch>
            <a:fillRect/>
          </a:stretch>
        </p:blipFill>
        <p:spPr>
          <a:xfrm>
            <a:off x="228600" y="5963751"/>
            <a:ext cx="5600700" cy="771525"/>
          </a:xfrm>
          <a:prstGeom prst="rect">
            <a:avLst/>
          </a:prstGeom>
        </p:spPr>
      </p:pic>
      <p:pic>
        <p:nvPicPr>
          <p:cNvPr id="1028" name="Picture 4" descr="https://dypqnhofrd2x2.cloudfront.net/9FC1-0000-033D-EEA1_ful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7673" y="202466"/>
            <a:ext cx="386693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ypqnhofrd2x2.cloudfront.net/345E-0000-034A-976E_ful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0" y="5963751"/>
            <a:ext cx="5876708"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147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854" y="0"/>
            <a:ext cx="12381470" cy="6858000"/>
          </a:xfrm>
          <a:prstGeom prst="rect">
            <a:avLst/>
          </a:prstGeom>
        </p:spPr>
      </p:pic>
      <p:sp>
        <p:nvSpPr>
          <p:cNvPr id="4" name="TextBox 3"/>
          <p:cNvSpPr txBox="1"/>
          <p:nvPr/>
        </p:nvSpPr>
        <p:spPr>
          <a:xfrm>
            <a:off x="2854410" y="254894"/>
            <a:ext cx="6474941" cy="1107996"/>
          </a:xfrm>
          <a:prstGeom prst="rect">
            <a:avLst/>
          </a:prstGeom>
          <a:noFill/>
        </p:spPr>
        <p:txBody>
          <a:bodyPr wrap="square" rtlCol="0">
            <a:spAutoFit/>
          </a:bodyPr>
          <a:lstStyle/>
          <a:p>
            <a:pPr algn="ctr"/>
            <a:r>
              <a:rPr lang="en-US" sz="4800" b="1" dirty="0" smtClean="0">
                <a:latin typeface="OCR A Extended" panose="02010509020102010303" pitchFamily="50" charset="0"/>
              </a:rPr>
              <a:t>Next Steps</a:t>
            </a:r>
            <a:endParaRPr lang="en-US" sz="4800" b="1" dirty="0">
              <a:latin typeface="OCR A Extended" panose="02010509020102010303" pitchFamily="50" charset="0"/>
            </a:endParaRPr>
          </a:p>
          <a:p>
            <a:endParaRPr lang="en-US" dirty="0">
              <a:latin typeface="OCR A Extended" panose="02010509020102010303" pitchFamily="50" charset="0"/>
            </a:endParaRPr>
          </a:p>
        </p:txBody>
      </p:sp>
      <p:pic>
        <p:nvPicPr>
          <p:cNvPr id="7" name="Picture 6"/>
          <p:cNvPicPr>
            <a:picLocks noChangeAspect="1"/>
          </p:cNvPicPr>
          <p:nvPr/>
        </p:nvPicPr>
        <p:blipFill>
          <a:blip r:embed="rId4"/>
          <a:stretch>
            <a:fillRect/>
          </a:stretch>
        </p:blipFill>
        <p:spPr>
          <a:xfrm>
            <a:off x="9973733" y="3391939"/>
            <a:ext cx="1968248" cy="3269063"/>
          </a:xfrm>
          <a:prstGeom prst="rect">
            <a:avLst/>
          </a:prstGeom>
        </p:spPr>
      </p:pic>
      <p:sp>
        <p:nvSpPr>
          <p:cNvPr id="3" name="TextBox 2"/>
          <p:cNvSpPr txBox="1"/>
          <p:nvPr/>
        </p:nvSpPr>
        <p:spPr>
          <a:xfrm>
            <a:off x="1055077" y="1512277"/>
            <a:ext cx="8510954"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OCR A Extended" panose="02010509020102010303" pitchFamily="50" charset="0"/>
              </a:rPr>
              <a:t>Player Behavior </a:t>
            </a:r>
          </a:p>
          <a:p>
            <a:endParaRPr lang="en-US" sz="2400" dirty="0" smtClean="0">
              <a:latin typeface="OCR A Extended" panose="02010509020102010303" pitchFamily="50" charset="0"/>
            </a:endParaRPr>
          </a:p>
          <a:p>
            <a:pPr marL="285750" indent="-285750">
              <a:buFont typeface="Arial" panose="020B0604020202020204" pitchFamily="34" charset="0"/>
              <a:buChar char="•"/>
            </a:pPr>
            <a:r>
              <a:rPr lang="en-US" sz="2400" dirty="0" smtClean="0">
                <a:latin typeface="OCR A Extended" panose="02010509020102010303" pitchFamily="50" charset="0"/>
              </a:rPr>
              <a:t>Course Demand Trends After Creation</a:t>
            </a:r>
          </a:p>
          <a:p>
            <a:endParaRPr lang="en-US" sz="2400" dirty="0" smtClean="0">
              <a:latin typeface="OCR A Extended" panose="02010509020102010303" pitchFamily="50" charset="0"/>
            </a:endParaRPr>
          </a:p>
          <a:p>
            <a:pPr marL="285750" indent="-285750">
              <a:buFont typeface="Arial" panose="020B0604020202020204" pitchFamily="34" charset="0"/>
              <a:buChar char="•"/>
            </a:pPr>
            <a:r>
              <a:rPr lang="en-US" sz="2400" dirty="0" smtClean="0">
                <a:latin typeface="OCR A Extended" panose="02010509020102010303" pitchFamily="50" charset="0"/>
              </a:rPr>
              <a:t>Level of Difficulty</a:t>
            </a:r>
            <a:endParaRPr lang="en-US" sz="2400" dirty="0" smtClean="0">
              <a:latin typeface="OCR A Extended" panose="02010509020102010303" pitchFamily="50" charset="0"/>
            </a:endParaRPr>
          </a:p>
          <a:p>
            <a:endParaRPr lang="en-US" sz="2400" dirty="0">
              <a:latin typeface="OCR A Extended" panose="02010509020102010303" pitchFamily="50" charset="0"/>
            </a:endParaRPr>
          </a:p>
          <a:p>
            <a:pPr marL="285750" indent="-285750">
              <a:buFont typeface="Arial" panose="020B0604020202020204" pitchFamily="34" charset="0"/>
              <a:buChar char="•"/>
            </a:pPr>
            <a:r>
              <a:rPr lang="en-US" sz="2400" dirty="0" smtClean="0">
                <a:latin typeface="OCR A Extended" panose="02010509020102010303" pitchFamily="50" charset="0"/>
              </a:rPr>
              <a:t>Popular Course Longevity</a:t>
            </a:r>
            <a:endParaRPr lang="en-US" sz="2400" dirty="0" smtClean="0">
              <a:latin typeface="OCR A Extended" panose="02010509020102010303" pitchFamily="50" charset="0"/>
            </a:endParaRPr>
          </a:p>
        </p:txBody>
      </p:sp>
    </p:spTree>
    <p:extLst>
      <p:ext uri="{BB962C8B-B14F-4D97-AF65-F5344CB8AC3E}">
        <p14:creationId xmlns:p14="http://schemas.microsoft.com/office/powerpoint/2010/main" val="243032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854" y="0"/>
            <a:ext cx="12381470" cy="6858000"/>
          </a:xfrm>
          <a:prstGeom prst="rect">
            <a:avLst/>
          </a:prstGeom>
        </p:spPr>
      </p:pic>
      <p:sp>
        <p:nvSpPr>
          <p:cNvPr id="4" name="TextBox 3"/>
          <p:cNvSpPr txBox="1"/>
          <p:nvPr/>
        </p:nvSpPr>
        <p:spPr>
          <a:xfrm>
            <a:off x="943898" y="308782"/>
            <a:ext cx="10058400" cy="1107996"/>
          </a:xfrm>
          <a:prstGeom prst="rect">
            <a:avLst/>
          </a:prstGeom>
          <a:noFill/>
        </p:spPr>
        <p:txBody>
          <a:bodyPr wrap="square" rtlCol="0">
            <a:spAutoFit/>
          </a:bodyPr>
          <a:lstStyle/>
          <a:p>
            <a:pPr algn="ctr"/>
            <a:r>
              <a:rPr lang="en-US" sz="4800" b="1" dirty="0" smtClean="0">
                <a:latin typeface="OCR A Extended" panose="02010509020102010303" pitchFamily="50" charset="0"/>
              </a:rPr>
              <a:t>Thank </a:t>
            </a:r>
            <a:r>
              <a:rPr lang="en-US" sz="4800" b="1" dirty="0" smtClean="0">
                <a:latin typeface="OCR A Extended" panose="02010509020102010303" pitchFamily="50" charset="0"/>
              </a:rPr>
              <a:t>You </a:t>
            </a:r>
            <a:r>
              <a:rPr lang="en-US" sz="4800" b="1" dirty="0" smtClean="0">
                <a:latin typeface="OCR A Extended" panose="02010509020102010303" pitchFamily="50" charset="0"/>
              </a:rPr>
              <a:t>to </a:t>
            </a:r>
            <a:r>
              <a:rPr lang="en-US" sz="4800" b="1" dirty="0" smtClean="0">
                <a:latin typeface="OCR A Extended" panose="02010509020102010303" pitchFamily="50" charset="0"/>
              </a:rPr>
              <a:t>Our Sponsors</a:t>
            </a:r>
            <a:endParaRPr lang="en-US" sz="4800" b="1" dirty="0">
              <a:latin typeface="OCR A Extended" panose="02010509020102010303" pitchFamily="50" charset="0"/>
            </a:endParaRPr>
          </a:p>
          <a:p>
            <a:endParaRPr lang="en-US" dirty="0">
              <a:latin typeface="OCR A Extended" panose="02010509020102010303" pitchFamily="50" charset="0"/>
            </a:endParaRPr>
          </a:p>
        </p:txBody>
      </p:sp>
      <p:pic>
        <p:nvPicPr>
          <p:cNvPr id="7" name="Picture 6"/>
          <p:cNvPicPr>
            <a:picLocks noChangeAspect="1"/>
          </p:cNvPicPr>
          <p:nvPr/>
        </p:nvPicPr>
        <p:blipFill>
          <a:blip r:embed="rId4"/>
          <a:stretch>
            <a:fillRect/>
          </a:stretch>
        </p:blipFill>
        <p:spPr>
          <a:xfrm>
            <a:off x="9973733" y="3391939"/>
            <a:ext cx="1968248" cy="3269063"/>
          </a:xfrm>
          <a:prstGeom prst="rect">
            <a:avLst/>
          </a:prstGeom>
        </p:spPr>
      </p:pic>
      <p:sp>
        <p:nvSpPr>
          <p:cNvPr id="3" name="TextBox 2"/>
          <p:cNvSpPr txBox="1"/>
          <p:nvPr/>
        </p:nvSpPr>
        <p:spPr>
          <a:xfrm>
            <a:off x="3193003" y="2144033"/>
            <a:ext cx="5797755" cy="2569934"/>
          </a:xfrm>
          <a:prstGeom prst="rect">
            <a:avLst/>
          </a:prstGeom>
          <a:noFill/>
        </p:spPr>
        <p:txBody>
          <a:bodyPr wrap="square" rtlCol="0">
            <a:spAutoFit/>
          </a:bodyPr>
          <a:lstStyle/>
          <a:p>
            <a:pPr algn="ctr"/>
            <a:r>
              <a:rPr lang="en-US" sz="2000" b="1" dirty="0" smtClean="0">
                <a:latin typeface="OCR A Extended" panose="02010509020102010303" pitchFamily="50" charset="0"/>
              </a:rPr>
              <a:t>Greater Sacramento Urban </a:t>
            </a:r>
            <a:r>
              <a:rPr lang="en-US" sz="2000" b="1" dirty="0" smtClean="0">
                <a:latin typeface="OCR A Extended" panose="02010509020102010303" pitchFamily="50" charset="0"/>
              </a:rPr>
              <a:t>League</a:t>
            </a:r>
          </a:p>
          <a:p>
            <a:pPr algn="ctr"/>
            <a:endParaRPr lang="en-US" sz="2000" b="1" dirty="0" smtClean="0">
              <a:latin typeface="OCR A Extended" panose="02010509020102010303" pitchFamily="50" charset="0"/>
            </a:endParaRPr>
          </a:p>
          <a:p>
            <a:pPr algn="ctr"/>
            <a:endParaRPr lang="en-US" sz="2000" b="1" dirty="0" smtClean="0">
              <a:latin typeface="OCR A Extended" panose="02010509020102010303" pitchFamily="50" charset="0"/>
            </a:endParaRPr>
          </a:p>
          <a:p>
            <a:pPr algn="ctr"/>
            <a:endParaRPr lang="en-US" sz="1050" b="1" dirty="0" smtClean="0">
              <a:latin typeface="OCR A Extended" panose="02010509020102010303" pitchFamily="50" charset="0"/>
            </a:endParaRPr>
          </a:p>
          <a:p>
            <a:pPr algn="ctr"/>
            <a:r>
              <a:rPr lang="en-US" sz="2000" b="1" dirty="0" smtClean="0">
                <a:latin typeface="OCR A Extended" panose="02010509020102010303" pitchFamily="50" charset="0"/>
              </a:rPr>
              <a:t>Greater Sacramento Economic </a:t>
            </a:r>
            <a:r>
              <a:rPr lang="en-US" sz="2000" b="1" dirty="0" smtClean="0">
                <a:latin typeface="OCR A Extended" panose="02010509020102010303" pitchFamily="50" charset="0"/>
              </a:rPr>
              <a:t>Council</a:t>
            </a:r>
          </a:p>
          <a:p>
            <a:pPr algn="ctr"/>
            <a:endParaRPr lang="en-US" sz="2000" b="1" dirty="0" smtClean="0">
              <a:latin typeface="OCR A Extended" panose="02010509020102010303" pitchFamily="50" charset="0"/>
            </a:endParaRPr>
          </a:p>
          <a:p>
            <a:pPr algn="ctr"/>
            <a:endParaRPr lang="en-US" sz="2000" b="1" dirty="0" smtClean="0">
              <a:latin typeface="OCR A Extended" panose="02010509020102010303" pitchFamily="50" charset="0"/>
            </a:endParaRPr>
          </a:p>
          <a:p>
            <a:pPr algn="ctr"/>
            <a:endParaRPr lang="en-US" sz="1050" b="1" dirty="0" smtClean="0">
              <a:latin typeface="OCR A Extended" panose="02010509020102010303" pitchFamily="50" charset="0"/>
            </a:endParaRPr>
          </a:p>
          <a:p>
            <a:pPr algn="ctr"/>
            <a:r>
              <a:rPr lang="en-US" sz="2000" b="1" dirty="0" smtClean="0">
                <a:latin typeface="OCR A Extended" panose="02010509020102010303" pitchFamily="50" charset="0"/>
              </a:rPr>
              <a:t>General Assembly</a:t>
            </a:r>
          </a:p>
        </p:txBody>
      </p:sp>
    </p:spTree>
    <p:extLst>
      <p:ext uri="{BB962C8B-B14F-4D97-AF65-F5344CB8AC3E}">
        <p14:creationId xmlns:p14="http://schemas.microsoft.com/office/powerpoint/2010/main" val="3135062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854" y="0"/>
            <a:ext cx="12381470" cy="6858000"/>
          </a:xfrm>
          <a:prstGeom prst="rect">
            <a:avLst/>
          </a:prstGeom>
        </p:spPr>
      </p:pic>
      <p:pic>
        <p:nvPicPr>
          <p:cNvPr id="3" name="Picture 2"/>
          <p:cNvPicPr>
            <a:picLocks noChangeAspect="1"/>
          </p:cNvPicPr>
          <p:nvPr/>
        </p:nvPicPr>
        <p:blipFill>
          <a:blip r:embed="rId4"/>
          <a:stretch>
            <a:fillRect/>
          </a:stretch>
        </p:blipFill>
        <p:spPr>
          <a:xfrm>
            <a:off x="9888170" y="3249827"/>
            <a:ext cx="2053811" cy="3411175"/>
          </a:xfrm>
          <a:prstGeom prst="rect">
            <a:avLst/>
          </a:prstGeom>
        </p:spPr>
      </p:pic>
      <p:grpSp>
        <p:nvGrpSpPr>
          <p:cNvPr id="6" name="Group 5"/>
          <p:cNvGrpSpPr/>
          <p:nvPr/>
        </p:nvGrpSpPr>
        <p:grpSpPr>
          <a:xfrm>
            <a:off x="2511100" y="1164464"/>
            <a:ext cx="6447804" cy="4417186"/>
            <a:chOff x="2511100" y="1164464"/>
            <a:chExt cx="6447804" cy="4417186"/>
          </a:xfrm>
        </p:grpSpPr>
        <p:sp>
          <p:nvSpPr>
            <p:cNvPr id="4" name="TextBox 3"/>
            <p:cNvSpPr txBox="1"/>
            <p:nvPr/>
          </p:nvSpPr>
          <p:spPr>
            <a:xfrm>
              <a:off x="2511100" y="2151727"/>
              <a:ext cx="6400799" cy="2554545"/>
            </a:xfrm>
            <a:prstGeom prst="rect">
              <a:avLst/>
            </a:prstGeom>
            <a:noFill/>
          </p:spPr>
          <p:txBody>
            <a:bodyPr wrap="square" rtlCol="0">
              <a:spAutoFit/>
            </a:bodyPr>
            <a:lstStyle/>
            <a:p>
              <a:pPr algn="ctr"/>
              <a:r>
                <a:rPr lang="en-US" sz="4000" b="1" dirty="0" smtClean="0">
                  <a:latin typeface="OCR A Extended" panose="02010509020102010303" pitchFamily="50" charset="0"/>
                </a:rPr>
                <a:t>What are the Most Popular Courses in the Super Mario Maker Game?</a:t>
              </a:r>
              <a:endParaRPr lang="en-US" sz="1400" dirty="0">
                <a:latin typeface="OCR A Extended" panose="02010509020102010303" pitchFamily="50" charset="0"/>
              </a:endParaRPr>
            </a:p>
          </p:txBody>
        </p:sp>
        <p:sp>
          <p:nvSpPr>
            <p:cNvPr id="5" name="Oval Callout 4"/>
            <p:cNvSpPr/>
            <p:nvPr/>
          </p:nvSpPr>
          <p:spPr>
            <a:xfrm flipH="1">
              <a:off x="2686049" y="1164464"/>
              <a:ext cx="6272855" cy="4417186"/>
            </a:xfrm>
            <a:prstGeom prst="wedgeEllipseCallout">
              <a:avLst>
                <a:gd name="adj1" fmla="val -59410"/>
                <a:gd name="adj2" fmla="val 8927"/>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644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854" y="0"/>
            <a:ext cx="12381470" cy="6858000"/>
          </a:xfrm>
          <a:prstGeom prst="rect">
            <a:avLst/>
          </a:prstGeom>
        </p:spPr>
      </p:pic>
      <p:sp>
        <p:nvSpPr>
          <p:cNvPr id="4" name="TextBox 3"/>
          <p:cNvSpPr txBox="1"/>
          <p:nvPr/>
        </p:nvSpPr>
        <p:spPr>
          <a:xfrm>
            <a:off x="2854410" y="2875002"/>
            <a:ext cx="6474941" cy="1107996"/>
          </a:xfrm>
          <a:prstGeom prst="rect">
            <a:avLst/>
          </a:prstGeom>
          <a:noFill/>
        </p:spPr>
        <p:txBody>
          <a:bodyPr wrap="square" rtlCol="0">
            <a:spAutoFit/>
          </a:bodyPr>
          <a:lstStyle/>
          <a:p>
            <a:pPr algn="ctr"/>
            <a:r>
              <a:rPr lang="en-US" sz="4800" b="1" dirty="0" smtClean="0">
                <a:latin typeface="OCR A Extended" panose="02010509020102010303" pitchFamily="50" charset="0"/>
              </a:rPr>
              <a:t>Questions</a:t>
            </a:r>
            <a:endParaRPr lang="en-US" sz="4800" b="1" dirty="0">
              <a:latin typeface="OCR A Extended" panose="02010509020102010303" pitchFamily="50" charset="0"/>
            </a:endParaRPr>
          </a:p>
          <a:p>
            <a:endParaRPr lang="en-US" dirty="0">
              <a:latin typeface="OCR A Extended" panose="02010509020102010303" pitchFamily="50" charset="0"/>
            </a:endParaRPr>
          </a:p>
        </p:txBody>
      </p:sp>
      <p:pic>
        <p:nvPicPr>
          <p:cNvPr id="7" name="Picture 6"/>
          <p:cNvPicPr>
            <a:picLocks noChangeAspect="1"/>
          </p:cNvPicPr>
          <p:nvPr/>
        </p:nvPicPr>
        <p:blipFill>
          <a:blip r:embed="rId4"/>
          <a:stretch>
            <a:fillRect/>
          </a:stretch>
        </p:blipFill>
        <p:spPr>
          <a:xfrm>
            <a:off x="9973733" y="3391939"/>
            <a:ext cx="1968248" cy="3269063"/>
          </a:xfrm>
          <a:prstGeom prst="rect">
            <a:avLst/>
          </a:prstGeom>
        </p:spPr>
      </p:pic>
    </p:spTree>
    <p:extLst>
      <p:ext uri="{BB962C8B-B14F-4D97-AF65-F5344CB8AC3E}">
        <p14:creationId xmlns:p14="http://schemas.microsoft.com/office/powerpoint/2010/main" val="30480926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854" y="0"/>
            <a:ext cx="12381470" cy="6858000"/>
          </a:xfrm>
          <a:prstGeom prst="rect">
            <a:avLst/>
          </a:prstGeom>
        </p:spPr>
      </p:pic>
      <p:sp>
        <p:nvSpPr>
          <p:cNvPr id="4" name="TextBox 3"/>
          <p:cNvSpPr txBox="1"/>
          <p:nvPr/>
        </p:nvSpPr>
        <p:spPr>
          <a:xfrm>
            <a:off x="2854410" y="208002"/>
            <a:ext cx="6474941" cy="1046440"/>
          </a:xfrm>
          <a:prstGeom prst="rect">
            <a:avLst/>
          </a:prstGeom>
          <a:noFill/>
        </p:spPr>
        <p:txBody>
          <a:bodyPr wrap="square" rtlCol="0">
            <a:spAutoFit/>
          </a:bodyPr>
          <a:lstStyle/>
          <a:p>
            <a:pPr algn="ctr"/>
            <a:r>
              <a:rPr lang="en-US" sz="4400" b="1" dirty="0" smtClean="0">
                <a:latin typeface="OCR A Extended" panose="02010509020102010303" pitchFamily="50" charset="0"/>
              </a:rPr>
              <a:t>Sources</a:t>
            </a:r>
            <a:endParaRPr lang="en-US" sz="4400" b="1" dirty="0">
              <a:latin typeface="OCR A Extended" panose="02010509020102010303" pitchFamily="50" charset="0"/>
            </a:endParaRPr>
          </a:p>
          <a:p>
            <a:endParaRPr lang="en-US" dirty="0">
              <a:latin typeface="OCR A Extended" panose="02010509020102010303" pitchFamily="50" charset="0"/>
            </a:endParaRPr>
          </a:p>
        </p:txBody>
      </p:sp>
      <p:pic>
        <p:nvPicPr>
          <p:cNvPr id="7" name="Picture 6"/>
          <p:cNvPicPr>
            <a:picLocks noChangeAspect="1"/>
          </p:cNvPicPr>
          <p:nvPr/>
        </p:nvPicPr>
        <p:blipFill>
          <a:blip r:embed="rId4"/>
          <a:stretch>
            <a:fillRect/>
          </a:stretch>
        </p:blipFill>
        <p:spPr>
          <a:xfrm>
            <a:off x="10947399" y="5009102"/>
            <a:ext cx="994581" cy="1651900"/>
          </a:xfrm>
          <a:prstGeom prst="rect">
            <a:avLst/>
          </a:prstGeom>
        </p:spPr>
      </p:pic>
      <p:sp>
        <p:nvSpPr>
          <p:cNvPr id="3" name="TextBox 2"/>
          <p:cNvSpPr txBox="1"/>
          <p:nvPr/>
        </p:nvSpPr>
        <p:spPr>
          <a:xfrm>
            <a:off x="622300" y="1254442"/>
            <a:ext cx="11319680" cy="4431983"/>
          </a:xfrm>
          <a:prstGeom prst="rect">
            <a:avLst/>
          </a:prstGeom>
          <a:noFill/>
        </p:spPr>
        <p:txBody>
          <a:bodyPr wrap="square" rtlCol="0">
            <a:spAutoFit/>
          </a:bodyPr>
          <a:lstStyle/>
          <a:p>
            <a:r>
              <a:rPr lang="en-US" dirty="0" smtClean="0">
                <a:latin typeface="OCR A Extended" panose="02010509020102010303" pitchFamily="50" charset="0"/>
              </a:rPr>
              <a:t>Dataset:</a:t>
            </a:r>
          </a:p>
          <a:p>
            <a:r>
              <a:rPr lang="en-US" sz="1600" dirty="0">
                <a:latin typeface="OCR A Extended" panose="02010509020102010303" pitchFamily="50" charset="0"/>
                <a:hlinkClick r:id="rId5"/>
              </a:rPr>
              <a:t>https://</a:t>
            </a:r>
            <a:r>
              <a:rPr lang="en-US" sz="1600" dirty="0" smtClean="0">
                <a:latin typeface="OCR A Extended" panose="02010509020102010303" pitchFamily="50" charset="0"/>
                <a:hlinkClick r:id="rId5"/>
              </a:rPr>
              <a:t>www.kaggle.com/leomauro/smmnet?select=players.csv</a:t>
            </a:r>
            <a:endParaRPr lang="en-US" sz="1600" dirty="0" smtClean="0">
              <a:latin typeface="OCR A Extended" panose="02010509020102010303" pitchFamily="50" charset="0"/>
            </a:endParaRPr>
          </a:p>
          <a:p>
            <a:endParaRPr lang="en-US" dirty="0">
              <a:latin typeface="OCR A Extended" panose="02010509020102010303" pitchFamily="50" charset="0"/>
            </a:endParaRPr>
          </a:p>
          <a:p>
            <a:r>
              <a:rPr lang="en-US" dirty="0" smtClean="0">
                <a:latin typeface="OCR A Extended" panose="02010509020102010303" pitchFamily="50" charset="0"/>
              </a:rPr>
              <a:t>Outside Resources:</a:t>
            </a:r>
          </a:p>
          <a:p>
            <a:endParaRPr lang="en-US" dirty="0" smtClean="0">
              <a:latin typeface="OCR A Extended" panose="02010509020102010303" pitchFamily="50" charset="0"/>
            </a:endParaRPr>
          </a:p>
          <a:p>
            <a:r>
              <a:rPr lang="en-US" sz="1600" dirty="0">
                <a:latin typeface="OCR A Extended" panose="02010509020102010303" pitchFamily="50" charset="0"/>
                <a:hlinkClick r:id="rId6"/>
              </a:rPr>
              <a:t>https://www.nintendo.com/games/detail/super-mario-maker-wii-u</a:t>
            </a:r>
            <a:r>
              <a:rPr lang="en-US" sz="1600" dirty="0" smtClean="0">
                <a:latin typeface="OCR A Extended" panose="02010509020102010303" pitchFamily="50" charset="0"/>
                <a:hlinkClick r:id="rId6"/>
              </a:rPr>
              <a:t>/</a:t>
            </a:r>
            <a:endParaRPr lang="en-US" sz="1600" dirty="0" smtClean="0">
              <a:latin typeface="OCR A Extended" panose="02010509020102010303" pitchFamily="50" charset="0"/>
            </a:endParaRPr>
          </a:p>
          <a:p>
            <a:endParaRPr lang="en-US" sz="1600" dirty="0">
              <a:latin typeface="OCR A Extended" panose="02010509020102010303" pitchFamily="50" charset="0"/>
            </a:endParaRPr>
          </a:p>
          <a:p>
            <a:r>
              <a:rPr lang="en-US" sz="1600" u="sng" dirty="0" smtClean="0">
                <a:latin typeface="OCR A Extended" panose="02010509020102010303" pitchFamily="50" charset="0"/>
                <a:hlinkClick r:id="rId7"/>
              </a:rPr>
              <a:t>https</a:t>
            </a:r>
            <a:r>
              <a:rPr lang="en-US" sz="1600" u="sng" dirty="0">
                <a:latin typeface="OCR A Extended" panose="02010509020102010303" pitchFamily="50" charset="0"/>
                <a:hlinkClick r:id="rId7"/>
              </a:rPr>
              <a:t>://www.nintendoworldreport.com/feature/40570/nintendo-e3-2015-booth-pictures-super-mario-maker</a:t>
            </a:r>
            <a:r>
              <a:rPr lang="en-US" sz="1600" dirty="0">
                <a:latin typeface="OCR A Extended" panose="02010509020102010303" pitchFamily="50" charset="0"/>
              </a:rPr>
              <a:t/>
            </a:r>
            <a:br>
              <a:rPr lang="en-US" sz="1600" dirty="0">
                <a:latin typeface="OCR A Extended" panose="02010509020102010303" pitchFamily="50" charset="0"/>
              </a:rPr>
            </a:br>
            <a:endParaRPr lang="en-US" sz="1600" dirty="0">
              <a:latin typeface="OCR A Extended" panose="02010509020102010303" pitchFamily="50" charset="0"/>
            </a:endParaRPr>
          </a:p>
          <a:p>
            <a:r>
              <a:rPr lang="en-US" sz="1600" u="sng" dirty="0">
                <a:latin typeface="OCR A Extended" panose="02010509020102010303" pitchFamily="50" charset="0"/>
                <a:hlinkClick r:id="rId8"/>
              </a:rPr>
              <a:t>https://metro.co.uk/2016/06/04/super-mario-maker-is-my-game-of-the-generation-readers-feature-5923029</a:t>
            </a:r>
            <a:r>
              <a:rPr lang="en-US" sz="1600" u="sng" dirty="0" smtClean="0">
                <a:latin typeface="OCR A Extended" panose="02010509020102010303" pitchFamily="50" charset="0"/>
                <a:hlinkClick r:id="rId8"/>
              </a:rPr>
              <a:t>/</a:t>
            </a:r>
            <a:endParaRPr lang="en-US" sz="1600" u="sng" dirty="0" smtClean="0">
              <a:latin typeface="OCR A Extended" panose="02010509020102010303" pitchFamily="50" charset="0"/>
            </a:endParaRPr>
          </a:p>
          <a:p>
            <a:endParaRPr lang="en-US" sz="1600" dirty="0">
              <a:latin typeface="OCR A Extended" panose="02010509020102010303" pitchFamily="50" charset="0"/>
            </a:endParaRPr>
          </a:p>
          <a:p>
            <a:r>
              <a:rPr lang="en-US" sz="1600" u="sng" dirty="0">
                <a:latin typeface="OCR A Extended" panose="02010509020102010303" pitchFamily="50" charset="0"/>
                <a:hlinkClick r:id="rId9"/>
              </a:rPr>
              <a:t>https://</a:t>
            </a:r>
            <a:r>
              <a:rPr lang="en-US" sz="1600" u="sng" dirty="0" smtClean="0">
                <a:latin typeface="OCR A Extended" panose="02010509020102010303" pitchFamily="50" charset="0"/>
                <a:hlinkClick r:id="rId9"/>
              </a:rPr>
              <a:t>kotaku.com/new-mario-maker-guidelines-still-dont-explain-why-level-1769891036</a:t>
            </a:r>
            <a:endParaRPr lang="en-US" sz="1600" u="sng" dirty="0" smtClean="0">
              <a:latin typeface="OCR A Extended" panose="02010509020102010303" pitchFamily="50" charset="0"/>
            </a:endParaRPr>
          </a:p>
          <a:p>
            <a:endParaRPr lang="en-US" sz="1600" dirty="0">
              <a:latin typeface="OCR A Extended" panose="02010509020102010303" pitchFamily="50" charset="0"/>
            </a:endParaRPr>
          </a:p>
          <a:p>
            <a:r>
              <a:rPr lang="en-US" sz="1600" u="sng" dirty="0">
                <a:latin typeface="OCR A Extended" panose="02010509020102010303" pitchFamily="50" charset="0"/>
                <a:hlinkClick r:id="rId10"/>
              </a:rPr>
              <a:t>https://www.vg247.com/2016/05/18/super-mario-maker-is-pretty-damn-popular/</a:t>
            </a:r>
            <a:endParaRPr lang="en-US" sz="1600" dirty="0">
              <a:latin typeface="OCR A Extended" panose="02010509020102010303" pitchFamily="50" charset="0"/>
            </a:endParaRPr>
          </a:p>
          <a:p>
            <a:endParaRPr lang="en-US" dirty="0">
              <a:latin typeface="OCR A Extended" panose="02010509020102010303" pitchFamily="50" charset="0"/>
            </a:endParaRPr>
          </a:p>
        </p:txBody>
      </p:sp>
    </p:spTree>
    <p:extLst>
      <p:ext uri="{BB962C8B-B14F-4D97-AF65-F5344CB8AC3E}">
        <p14:creationId xmlns:p14="http://schemas.microsoft.com/office/powerpoint/2010/main" val="584850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62584"/>
          </a:xfrm>
          <a:prstGeom prst="rect">
            <a:avLst/>
          </a:prstGeom>
        </p:spPr>
      </p:pic>
      <p:pic>
        <p:nvPicPr>
          <p:cNvPr id="2" name="Picture 1"/>
          <p:cNvPicPr>
            <a:picLocks noChangeAspect="1"/>
          </p:cNvPicPr>
          <p:nvPr/>
        </p:nvPicPr>
        <p:blipFill>
          <a:blip r:embed="rId4"/>
          <a:stretch>
            <a:fillRect/>
          </a:stretch>
        </p:blipFill>
        <p:spPr>
          <a:xfrm>
            <a:off x="-457200" y="-180975"/>
            <a:ext cx="13106400" cy="7219950"/>
          </a:xfrm>
          <a:prstGeom prst="rect">
            <a:avLst/>
          </a:prstGeom>
        </p:spPr>
      </p:pic>
      <p:sp>
        <p:nvSpPr>
          <p:cNvPr id="5" name="TextBox 4"/>
          <p:cNvSpPr txBox="1"/>
          <p:nvPr/>
        </p:nvSpPr>
        <p:spPr>
          <a:xfrm>
            <a:off x="9052583" y="6392644"/>
            <a:ext cx="1937084" cy="646331"/>
          </a:xfrm>
          <a:prstGeom prst="rect">
            <a:avLst/>
          </a:prstGeom>
          <a:noFill/>
        </p:spPr>
        <p:txBody>
          <a:bodyPr wrap="square" rtlCol="0">
            <a:spAutoFit/>
          </a:bodyPr>
          <a:lstStyle/>
          <a:p>
            <a:pPr algn="ctr"/>
            <a:r>
              <a:rPr lang="en-US" dirty="0" smtClean="0">
                <a:solidFill>
                  <a:srgbClr val="FFC000"/>
                </a:solidFill>
                <a:latin typeface="OCR A Extended" panose="02010509020102010303" pitchFamily="50" charset="0"/>
              </a:rPr>
              <a:t>82 Countries</a:t>
            </a:r>
          </a:p>
          <a:p>
            <a:pPr algn="ctr"/>
            <a:endParaRPr lang="en-US" dirty="0">
              <a:solidFill>
                <a:srgbClr val="FFC000"/>
              </a:solidFill>
              <a:latin typeface="OCR A Extended" panose="02010509020102010303" pitchFamily="50" charset="0"/>
            </a:endParaRPr>
          </a:p>
        </p:txBody>
      </p:sp>
      <p:sp>
        <p:nvSpPr>
          <p:cNvPr id="6" name="TextBox 5"/>
          <p:cNvSpPr txBox="1"/>
          <p:nvPr/>
        </p:nvSpPr>
        <p:spPr>
          <a:xfrm>
            <a:off x="554330" y="6396782"/>
            <a:ext cx="3341142" cy="369332"/>
          </a:xfrm>
          <a:prstGeom prst="rect">
            <a:avLst/>
          </a:prstGeom>
          <a:noFill/>
        </p:spPr>
        <p:txBody>
          <a:bodyPr wrap="square" rtlCol="0">
            <a:spAutoFit/>
          </a:bodyPr>
          <a:lstStyle/>
          <a:p>
            <a:pPr algn="ctr"/>
            <a:r>
              <a:rPr lang="en-US" dirty="0" smtClean="0">
                <a:solidFill>
                  <a:srgbClr val="00B050"/>
                </a:solidFill>
                <a:latin typeface="OCR A Extended" panose="02010509020102010303" pitchFamily="50" charset="0"/>
              </a:rPr>
              <a:t>3.5 Million Units Sold</a:t>
            </a:r>
            <a:endParaRPr lang="en-US" dirty="0">
              <a:solidFill>
                <a:srgbClr val="00B050"/>
              </a:solidFill>
              <a:latin typeface="OCR A Extended" panose="02010509020102010303" pitchFamily="50" charset="0"/>
            </a:endParaRPr>
          </a:p>
        </p:txBody>
      </p:sp>
      <p:sp>
        <p:nvSpPr>
          <p:cNvPr id="7" name="TextBox 6"/>
          <p:cNvSpPr txBox="1"/>
          <p:nvPr/>
        </p:nvSpPr>
        <p:spPr>
          <a:xfrm>
            <a:off x="4628598" y="6399915"/>
            <a:ext cx="3966785" cy="369332"/>
          </a:xfrm>
          <a:prstGeom prst="rect">
            <a:avLst/>
          </a:prstGeom>
          <a:noFill/>
        </p:spPr>
        <p:txBody>
          <a:bodyPr wrap="square" rtlCol="0">
            <a:spAutoFit/>
          </a:bodyPr>
          <a:lstStyle/>
          <a:p>
            <a:pPr algn="ctr"/>
            <a:r>
              <a:rPr lang="en-US" dirty="0" smtClean="0">
                <a:solidFill>
                  <a:srgbClr val="CC99FF"/>
                </a:solidFill>
                <a:latin typeface="OCR A Extended" panose="02010509020102010303" pitchFamily="50" charset="0"/>
              </a:rPr>
              <a:t>7.2 Million Levels Uploaded</a:t>
            </a:r>
          </a:p>
        </p:txBody>
      </p:sp>
      <p:sp>
        <p:nvSpPr>
          <p:cNvPr id="4" name="TextBox 3"/>
          <p:cNvSpPr txBox="1"/>
          <p:nvPr/>
        </p:nvSpPr>
        <p:spPr>
          <a:xfrm>
            <a:off x="5809339" y="-11289"/>
            <a:ext cx="5852083" cy="307777"/>
          </a:xfrm>
          <a:prstGeom prst="rect">
            <a:avLst/>
          </a:prstGeom>
          <a:noFill/>
        </p:spPr>
        <p:txBody>
          <a:bodyPr wrap="square" rtlCol="0">
            <a:spAutoFit/>
          </a:bodyPr>
          <a:lstStyle/>
          <a:p>
            <a:r>
              <a:rPr lang="en-US" sz="1400" i="1" dirty="0" smtClean="0">
                <a:solidFill>
                  <a:srgbClr val="FFC000"/>
                </a:solidFill>
                <a:latin typeface="OCR A Extended" panose="02010509020102010303" pitchFamily="50" charset="0"/>
              </a:rPr>
              <a:t>The 25 Countries with the Greatest Number of Players</a:t>
            </a:r>
            <a:endParaRPr lang="en-US" sz="1400" i="1" dirty="0">
              <a:solidFill>
                <a:srgbClr val="FFC000"/>
              </a:solidFill>
              <a:latin typeface="OCR A Extended" panose="02010509020102010303" pitchFamily="50" charset="0"/>
            </a:endParaRPr>
          </a:p>
        </p:txBody>
      </p:sp>
    </p:spTree>
    <p:extLst>
      <p:ext uri="{BB962C8B-B14F-4D97-AF65-F5344CB8AC3E}">
        <p14:creationId xmlns:p14="http://schemas.microsoft.com/office/powerpoint/2010/main" val="35179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854" y="0"/>
            <a:ext cx="12381470" cy="6858000"/>
          </a:xfrm>
          <a:prstGeom prst="rect">
            <a:avLst/>
          </a:prstGeom>
        </p:spPr>
      </p:pic>
      <p:sp>
        <p:nvSpPr>
          <p:cNvPr id="4" name="TextBox 3"/>
          <p:cNvSpPr txBox="1"/>
          <p:nvPr/>
        </p:nvSpPr>
        <p:spPr>
          <a:xfrm>
            <a:off x="2896470" y="219670"/>
            <a:ext cx="6390822" cy="1107996"/>
          </a:xfrm>
          <a:prstGeom prst="rect">
            <a:avLst/>
          </a:prstGeom>
          <a:noFill/>
        </p:spPr>
        <p:txBody>
          <a:bodyPr wrap="square" rtlCol="0">
            <a:spAutoFit/>
          </a:bodyPr>
          <a:lstStyle/>
          <a:p>
            <a:pPr algn="ctr"/>
            <a:r>
              <a:rPr lang="en-US" sz="4800" b="1" dirty="0" smtClean="0">
                <a:latin typeface="OCR A Extended" panose="02010509020102010303" pitchFamily="50" charset="0"/>
              </a:rPr>
              <a:t>The Data</a:t>
            </a:r>
            <a:endParaRPr lang="en-US" sz="4800" b="1" dirty="0">
              <a:latin typeface="OCR A Extended" panose="02010509020102010303" pitchFamily="50" charset="0"/>
            </a:endParaRPr>
          </a:p>
          <a:p>
            <a:endParaRPr lang="en-US" dirty="0">
              <a:latin typeface="OCR A Extended" panose="02010509020102010303" pitchFamily="50" charset="0"/>
            </a:endParaRPr>
          </a:p>
        </p:txBody>
      </p:sp>
      <p:pic>
        <p:nvPicPr>
          <p:cNvPr id="7" name="Picture 6"/>
          <p:cNvPicPr>
            <a:picLocks noChangeAspect="1"/>
          </p:cNvPicPr>
          <p:nvPr/>
        </p:nvPicPr>
        <p:blipFill>
          <a:blip r:embed="rId4"/>
          <a:stretch>
            <a:fillRect/>
          </a:stretch>
        </p:blipFill>
        <p:spPr>
          <a:xfrm>
            <a:off x="396240" y="1877037"/>
            <a:ext cx="5042906" cy="3655083"/>
          </a:xfrm>
          <a:prstGeom prst="rect">
            <a:avLst/>
          </a:prstGeom>
        </p:spPr>
      </p:pic>
      <p:sp>
        <p:nvSpPr>
          <p:cNvPr id="9" name="TextBox 8"/>
          <p:cNvSpPr txBox="1"/>
          <p:nvPr/>
        </p:nvSpPr>
        <p:spPr>
          <a:xfrm>
            <a:off x="6651772" y="1337138"/>
            <a:ext cx="4421536" cy="1508105"/>
          </a:xfrm>
          <a:prstGeom prst="rect">
            <a:avLst/>
          </a:prstGeom>
          <a:noFill/>
        </p:spPr>
        <p:txBody>
          <a:bodyPr wrap="square" rtlCol="0">
            <a:spAutoFit/>
          </a:bodyPr>
          <a:lstStyle/>
          <a:p>
            <a:endParaRPr lang="en-US" sz="2800" dirty="0" smtClean="0">
              <a:latin typeface="OCR A Extended" panose="02010509020102010303" pitchFamily="50" charset="0"/>
            </a:endParaRPr>
          </a:p>
          <a:p>
            <a:r>
              <a:rPr lang="en-US" sz="2800" dirty="0" smtClean="0">
                <a:latin typeface="OCR A Extended" panose="02010509020102010303" pitchFamily="50" charset="0"/>
              </a:rPr>
              <a:t>2017 and 2018 Data</a:t>
            </a:r>
            <a:endParaRPr lang="en-US" sz="2800" dirty="0" smtClean="0">
              <a:latin typeface="OCR A Extended" panose="02010509020102010303" pitchFamily="50" charset="0"/>
            </a:endParaRPr>
          </a:p>
          <a:p>
            <a:endParaRPr lang="en-US" dirty="0">
              <a:latin typeface="OCR A Extended" panose="02010509020102010303" pitchFamily="50" charset="0"/>
            </a:endParaRPr>
          </a:p>
          <a:p>
            <a:endParaRPr lang="en-US" dirty="0">
              <a:latin typeface="OCR A Extended" panose="02010509020102010303" pitchFamily="50" charset="0"/>
            </a:endParaRPr>
          </a:p>
        </p:txBody>
      </p:sp>
      <p:sp>
        <p:nvSpPr>
          <p:cNvPr id="11" name="TextBox 10"/>
          <p:cNvSpPr txBox="1"/>
          <p:nvPr/>
        </p:nvSpPr>
        <p:spPr>
          <a:xfrm>
            <a:off x="6651772" y="4820989"/>
            <a:ext cx="3660627" cy="523220"/>
          </a:xfrm>
          <a:prstGeom prst="rect">
            <a:avLst/>
          </a:prstGeom>
          <a:noFill/>
        </p:spPr>
        <p:txBody>
          <a:bodyPr wrap="square" rtlCol="0">
            <a:spAutoFit/>
          </a:bodyPr>
          <a:lstStyle/>
          <a:p>
            <a:r>
              <a:rPr lang="en-US" sz="2800" dirty="0" smtClean="0">
                <a:latin typeface="OCR A Extended" panose="02010509020102010303" pitchFamily="50" charset="0"/>
              </a:rPr>
              <a:t>3 Areas of Focus</a:t>
            </a:r>
            <a:endParaRPr lang="en-US" sz="2800" dirty="0">
              <a:latin typeface="OCR A Extended" panose="02010509020102010303" pitchFamily="50" charset="0"/>
            </a:endParaRPr>
          </a:p>
        </p:txBody>
      </p:sp>
      <p:sp>
        <p:nvSpPr>
          <p:cNvPr id="3" name="TextBox 2"/>
          <p:cNvSpPr txBox="1"/>
          <p:nvPr/>
        </p:nvSpPr>
        <p:spPr>
          <a:xfrm>
            <a:off x="6651772" y="2845243"/>
            <a:ext cx="5127255" cy="1631216"/>
          </a:xfrm>
          <a:prstGeom prst="rect">
            <a:avLst/>
          </a:prstGeom>
          <a:noFill/>
        </p:spPr>
        <p:txBody>
          <a:bodyPr wrap="square" rtlCol="0">
            <a:spAutoFit/>
          </a:bodyPr>
          <a:lstStyle/>
          <a:p>
            <a:r>
              <a:rPr lang="en-US" sz="2800" dirty="0" smtClean="0">
                <a:latin typeface="OCR A Extended" panose="02010509020102010303" pitchFamily="50" charset="0"/>
              </a:rPr>
              <a:t>Data Includes</a:t>
            </a:r>
          </a:p>
          <a:p>
            <a:pPr marL="285750" indent="-285750">
              <a:buFont typeface="Arial" panose="020B0604020202020204" pitchFamily="34" charset="0"/>
              <a:buChar char="•"/>
            </a:pPr>
            <a:r>
              <a:rPr lang="en-US" sz="2400" dirty="0" smtClean="0">
                <a:latin typeface="OCR A Extended" panose="02010509020102010303" pitchFamily="50" charset="0"/>
              </a:rPr>
              <a:t>851,824 Players</a:t>
            </a:r>
          </a:p>
          <a:p>
            <a:pPr marL="285750" indent="-285750">
              <a:buFont typeface="Arial" panose="020B0604020202020204" pitchFamily="34" charset="0"/>
              <a:buChar char="•"/>
            </a:pPr>
            <a:r>
              <a:rPr lang="en-US" sz="2400" dirty="0" smtClean="0">
                <a:latin typeface="OCR A Extended" panose="02010509020102010303" pitchFamily="50" charset="0"/>
              </a:rPr>
              <a:t>100,162 courses</a:t>
            </a:r>
          </a:p>
          <a:p>
            <a:pPr marL="285750" indent="-285750">
              <a:buFont typeface="Arial" panose="020B0604020202020204" pitchFamily="34" charset="0"/>
              <a:buChar char="•"/>
            </a:pPr>
            <a:r>
              <a:rPr lang="en-US" sz="2400" dirty="0" smtClean="0">
                <a:latin typeface="OCR A Extended" panose="02010509020102010303" pitchFamily="50" charset="0"/>
              </a:rPr>
              <a:t>3,941,378 </a:t>
            </a:r>
            <a:r>
              <a:rPr lang="en-US" sz="2400" dirty="0" smtClean="0">
                <a:latin typeface="OCR A Extended" panose="02010509020102010303" pitchFamily="50" charset="0"/>
              </a:rPr>
              <a:t>recorded </a:t>
            </a:r>
            <a:r>
              <a:rPr lang="en-US" sz="2400" dirty="0" smtClean="0">
                <a:latin typeface="OCR A Extended" panose="02010509020102010303" pitchFamily="50" charset="0"/>
              </a:rPr>
              <a:t>plays</a:t>
            </a:r>
            <a:endParaRPr lang="en-US" sz="2400" dirty="0">
              <a:latin typeface="OCR A Extended" panose="02010509020102010303" pitchFamily="50" charset="0"/>
            </a:endParaRPr>
          </a:p>
        </p:txBody>
      </p:sp>
    </p:spTree>
    <p:extLst>
      <p:ext uri="{BB962C8B-B14F-4D97-AF65-F5344CB8AC3E}">
        <p14:creationId xmlns:p14="http://schemas.microsoft.com/office/powerpoint/2010/main" val="290243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62584"/>
          </a:xfrm>
          <a:prstGeom prst="rect">
            <a:avLst/>
          </a:prstGeom>
        </p:spPr>
      </p:pic>
      <p:sp>
        <p:nvSpPr>
          <p:cNvPr id="12" name="TextBox 11"/>
          <p:cNvSpPr txBox="1"/>
          <p:nvPr/>
        </p:nvSpPr>
        <p:spPr>
          <a:xfrm>
            <a:off x="0" y="781050"/>
            <a:ext cx="12192000" cy="707886"/>
          </a:xfrm>
          <a:prstGeom prst="rect">
            <a:avLst/>
          </a:prstGeom>
          <a:noFill/>
        </p:spPr>
        <p:txBody>
          <a:bodyPr wrap="square" rtlCol="0">
            <a:spAutoFit/>
          </a:bodyPr>
          <a:lstStyle/>
          <a:p>
            <a:pPr algn="ctr"/>
            <a:r>
              <a:rPr lang="en-US" sz="4000" u="sng" dirty="0" smtClean="0">
                <a:latin typeface="OCR A Extended" panose="02010509020102010303" pitchFamily="50" charset="0"/>
              </a:rPr>
              <a:t>Three Areas of Focus</a:t>
            </a:r>
            <a:endParaRPr lang="en-US" sz="4000" u="sng" dirty="0">
              <a:latin typeface="OCR A Extended" panose="02010509020102010303" pitchFamily="50" charset="0"/>
            </a:endParaRPr>
          </a:p>
        </p:txBody>
      </p:sp>
      <p:grpSp>
        <p:nvGrpSpPr>
          <p:cNvPr id="21" name="Group 20"/>
          <p:cNvGrpSpPr/>
          <p:nvPr/>
        </p:nvGrpSpPr>
        <p:grpSpPr>
          <a:xfrm>
            <a:off x="2057501" y="1751568"/>
            <a:ext cx="8277719" cy="1098308"/>
            <a:chOff x="2869078" y="1730246"/>
            <a:chExt cx="7524168" cy="1098308"/>
          </a:xfrm>
        </p:grpSpPr>
        <p:pic>
          <p:nvPicPr>
            <p:cNvPr id="13" name="Picture 12"/>
            <p:cNvPicPr>
              <a:picLocks noChangeAspect="1"/>
            </p:cNvPicPr>
            <p:nvPr/>
          </p:nvPicPr>
          <p:blipFill>
            <a:blip r:embed="rId4"/>
            <a:stretch>
              <a:fillRect/>
            </a:stretch>
          </p:blipFill>
          <p:spPr>
            <a:xfrm>
              <a:off x="2869078" y="1730246"/>
              <a:ext cx="1026679" cy="1098308"/>
            </a:xfrm>
            <a:prstGeom prst="rect">
              <a:avLst/>
            </a:prstGeom>
          </p:spPr>
        </p:pic>
        <p:sp>
          <p:nvSpPr>
            <p:cNvPr id="17" name="TextBox 16"/>
            <p:cNvSpPr txBox="1"/>
            <p:nvPr/>
          </p:nvSpPr>
          <p:spPr>
            <a:xfrm>
              <a:off x="3609115" y="2023514"/>
              <a:ext cx="6784131" cy="523220"/>
            </a:xfrm>
            <a:prstGeom prst="rect">
              <a:avLst/>
            </a:prstGeom>
            <a:noFill/>
          </p:spPr>
          <p:txBody>
            <a:bodyPr wrap="square" rtlCol="0">
              <a:spAutoFit/>
            </a:bodyPr>
            <a:lstStyle/>
            <a:p>
              <a:pPr algn="ctr"/>
              <a:r>
                <a:rPr lang="en-US" sz="2800" dirty="0" smtClean="0">
                  <a:latin typeface="OCR A Extended" panose="02010509020102010303" pitchFamily="50" charset="0"/>
                </a:rPr>
                <a:t>Most played </a:t>
              </a:r>
              <a:r>
                <a:rPr lang="en-US" sz="2800" dirty="0" smtClean="0">
                  <a:latin typeface="OCR A Extended" panose="02010509020102010303" pitchFamily="50" charset="0"/>
                </a:rPr>
                <a:t>Level of </a:t>
              </a:r>
              <a:r>
                <a:rPr lang="en-US" sz="2800" dirty="0" smtClean="0">
                  <a:latin typeface="OCR A Extended" panose="02010509020102010303" pitchFamily="50" charset="0"/>
                </a:rPr>
                <a:t>Difficulty</a:t>
              </a:r>
              <a:endParaRPr lang="en-US" sz="2800" dirty="0">
                <a:latin typeface="OCR A Extended" panose="02010509020102010303" pitchFamily="50" charset="0"/>
              </a:endParaRPr>
            </a:p>
          </p:txBody>
        </p:sp>
      </p:grpSp>
      <p:grpSp>
        <p:nvGrpSpPr>
          <p:cNvPr id="22" name="Group 21"/>
          <p:cNvGrpSpPr/>
          <p:nvPr/>
        </p:nvGrpSpPr>
        <p:grpSpPr>
          <a:xfrm>
            <a:off x="2057501" y="3284813"/>
            <a:ext cx="6851498" cy="1121728"/>
            <a:chOff x="1820509" y="3262808"/>
            <a:chExt cx="4883925" cy="1121728"/>
          </a:xfrm>
        </p:grpSpPr>
        <p:pic>
          <p:nvPicPr>
            <p:cNvPr id="15" name="Picture 14"/>
            <p:cNvPicPr>
              <a:picLocks noChangeAspect="1"/>
            </p:cNvPicPr>
            <p:nvPr/>
          </p:nvPicPr>
          <p:blipFill>
            <a:blip r:embed="rId4"/>
            <a:stretch>
              <a:fillRect/>
            </a:stretch>
          </p:blipFill>
          <p:spPr>
            <a:xfrm>
              <a:off x="1820509" y="3262808"/>
              <a:ext cx="805138" cy="1121728"/>
            </a:xfrm>
            <a:prstGeom prst="rect">
              <a:avLst/>
            </a:prstGeom>
          </p:spPr>
        </p:pic>
        <p:sp>
          <p:nvSpPr>
            <p:cNvPr id="19" name="TextBox 18"/>
            <p:cNvSpPr txBox="1"/>
            <p:nvPr/>
          </p:nvSpPr>
          <p:spPr>
            <a:xfrm>
              <a:off x="2694077" y="3562062"/>
              <a:ext cx="4010357" cy="523220"/>
            </a:xfrm>
            <a:prstGeom prst="rect">
              <a:avLst/>
            </a:prstGeom>
            <a:noFill/>
          </p:spPr>
          <p:txBody>
            <a:bodyPr wrap="square" rtlCol="0">
              <a:spAutoFit/>
            </a:bodyPr>
            <a:lstStyle/>
            <a:p>
              <a:pPr algn="ctr"/>
              <a:r>
                <a:rPr lang="en-US" sz="2800" dirty="0" smtClean="0">
                  <a:latin typeface="OCR A Extended" panose="02010509020102010303" pitchFamily="50" charset="0"/>
                </a:rPr>
                <a:t>Criteria Considerations</a:t>
              </a:r>
              <a:endParaRPr lang="en-US" sz="2800" dirty="0">
                <a:latin typeface="OCR A Extended" panose="02010509020102010303" pitchFamily="50" charset="0"/>
              </a:endParaRPr>
            </a:p>
          </p:txBody>
        </p:sp>
      </p:grpSp>
      <p:grpSp>
        <p:nvGrpSpPr>
          <p:cNvPr id="23" name="Group 22"/>
          <p:cNvGrpSpPr/>
          <p:nvPr/>
        </p:nvGrpSpPr>
        <p:grpSpPr>
          <a:xfrm>
            <a:off x="2057502" y="4824044"/>
            <a:ext cx="7359598" cy="1121728"/>
            <a:chOff x="2952473" y="4824044"/>
            <a:chExt cx="7375652" cy="1121728"/>
          </a:xfrm>
        </p:grpSpPr>
        <p:pic>
          <p:nvPicPr>
            <p:cNvPr id="16" name="Picture 15"/>
            <p:cNvPicPr>
              <a:picLocks noChangeAspect="1"/>
            </p:cNvPicPr>
            <p:nvPr/>
          </p:nvPicPr>
          <p:blipFill>
            <a:blip r:embed="rId4"/>
            <a:stretch>
              <a:fillRect/>
            </a:stretch>
          </p:blipFill>
          <p:spPr>
            <a:xfrm>
              <a:off x="2952473" y="4824044"/>
              <a:ext cx="1131965" cy="1121728"/>
            </a:xfrm>
            <a:prstGeom prst="rect">
              <a:avLst/>
            </a:prstGeom>
          </p:spPr>
        </p:pic>
        <p:sp>
          <p:nvSpPr>
            <p:cNvPr id="20" name="TextBox 19"/>
            <p:cNvSpPr txBox="1"/>
            <p:nvPr/>
          </p:nvSpPr>
          <p:spPr>
            <a:xfrm>
              <a:off x="4180645" y="5123298"/>
              <a:ext cx="6147480" cy="523220"/>
            </a:xfrm>
            <a:prstGeom prst="rect">
              <a:avLst/>
            </a:prstGeom>
            <a:noFill/>
          </p:spPr>
          <p:txBody>
            <a:bodyPr wrap="square" rtlCol="0">
              <a:spAutoFit/>
            </a:bodyPr>
            <a:lstStyle/>
            <a:p>
              <a:pPr algn="ctr"/>
              <a:r>
                <a:rPr lang="en-US" sz="2800" dirty="0" smtClean="0">
                  <a:latin typeface="OCR A Extended" panose="02010509020102010303" pitchFamily="50" charset="0"/>
                </a:rPr>
                <a:t>Organize Results</a:t>
              </a:r>
              <a:endParaRPr lang="en-US" sz="2800" dirty="0">
                <a:latin typeface="OCR A Extended" panose="02010509020102010303" pitchFamily="50" charset="0"/>
              </a:endParaRPr>
            </a:p>
          </p:txBody>
        </p:sp>
      </p:grpSp>
    </p:spTree>
    <p:extLst>
      <p:ext uri="{BB962C8B-B14F-4D97-AF65-F5344CB8AC3E}">
        <p14:creationId xmlns:p14="http://schemas.microsoft.com/office/powerpoint/2010/main" val="103360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8854" y="0"/>
            <a:ext cx="12381470" cy="6858000"/>
          </a:xfrm>
          <a:prstGeom prst="rect">
            <a:avLst/>
          </a:prstGeom>
        </p:spPr>
      </p:pic>
      <p:pic>
        <p:nvPicPr>
          <p:cNvPr id="3" name="Picture 2"/>
          <p:cNvPicPr>
            <a:picLocks noChangeAspect="1"/>
          </p:cNvPicPr>
          <p:nvPr/>
        </p:nvPicPr>
        <p:blipFill>
          <a:blip r:embed="rId4"/>
          <a:stretch>
            <a:fillRect/>
          </a:stretch>
        </p:blipFill>
        <p:spPr>
          <a:xfrm>
            <a:off x="9888170" y="3249827"/>
            <a:ext cx="2053811" cy="3411175"/>
          </a:xfrm>
          <a:prstGeom prst="rect">
            <a:avLst/>
          </a:prstGeom>
        </p:spPr>
      </p:pic>
      <p:sp>
        <p:nvSpPr>
          <p:cNvPr id="4" name="TextBox 3"/>
          <p:cNvSpPr txBox="1"/>
          <p:nvPr/>
        </p:nvSpPr>
        <p:spPr>
          <a:xfrm>
            <a:off x="2399887" y="2505670"/>
            <a:ext cx="6474941" cy="1846659"/>
          </a:xfrm>
          <a:prstGeom prst="rect">
            <a:avLst/>
          </a:prstGeom>
          <a:noFill/>
        </p:spPr>
        <p:txBody>
          <a:bodyPr wrap="square" rtlCol="0">
            <a:spAutoFit/>
          </a:bodyPr>
          <a:lstStyle/>
          <a:p>
            <a:pPr algn="ctr"/>
            <a:r>
              <a:rPr lang="en-US" sz="4800" b="1" dirty="0" smtClean="0">
                <a:latin typeface="OCR A Extended" panose="02010509020102010303" pitchFamily="50" charset="0"/>
              </a:rPr>
              <a:t>What </a:t>
            </a:r>
            <a:r>
              <a:rPr lang="en-US" sz="4800" b="1" dirty="0">
                <a:latin typeface="OCR A Extended" panose="02010509020102010303" pitchFamily="50" charset="0"/>
              </a:rPr>
              <a:t>is Super Mario Maker?</a:t>
            </a:r>
          </a:p>
          <a:p>
            <a:endParaRPr lang="en-US" dirty="0">
              <a:latin typeface="OCR A Extended" panose="02010509020102010303" pitchFamily="50" charset="0"/>
            </a:endParaRPr>
          </a:p>
        </p:txBody>
      </p:sp>
    </p:spTree>
    <p:extLst>
      <p:ext uri="{BB962C8B-B14F-4D97-AF65-F5344CB8AC3E}">
        <p14:creationId xmlns:p14="http://schemas.microsoft.com/office/powerpoint/2010/main" val="2653162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0" y="0"/>
            <a:ext cx="12192000" cy="6858000"/>
          </a:xfrm>
          <a:prstGeom prst="rect">
            <a:avLst/>
          </a:prstGeom>
        </p:spPr>
      </p:pic>
      <p:pic>
        <p:nvPicPr>
          <p:cNvPr id="4" name="62830A1">
            <a:hlinkClick r:id="" action="ppaction://media"/>
          </p:cNvPr>
          <p:cNvPicPr>
            <a:picLocks noChangeAspect="1"/>
          </p:cNvPicPr>
          <p:nvPr>
            <a:videoFile r:link="rId1"/>
            <p:extLst>
              <p:ext uri="{DAA4B4D4-6D71-4841-9C94-3DE7FCFB9230}">
                <p14:media xmlns:p14="http://schemas.microsoft.com/office/powerpoint/2010/main" r:embed="rId2">
                  <p14:trim end="2763.6575"/>
                </p14:media>
              </p:ext>
            </p:extLst>
          </p:nvPr>
        </p:nvPicPr>
        <p:blipFill>
          <a:blip r:embed="rId6"/>
          <a:stretch>
            <a:fillRect/>
          </a:stretch>
        </p:blipFill>
        <p:spPr>
          <a:xfrm>
            <a:off x="4831294" y="1348031"/>
            <a:ext cx="6891824" cy="4161937"/>
          </a:xfrm>
          <a:prstGeom prst="rect">
            <a:avLst/>
          </a:prstGeom>
        </p:spPr>
      </p:pic>
      <p:sp>
        <p:nvSpPr>
          <p:cNvPr id="5" name="TextBox 4"/>
          <p:cNvSpPr txBox="1"/>
          <p:nvPr/>
        </p:nvSpPr>
        <p:spPr>
          <a:xfrm>
            <a:off x="9652000" y="6514122"/>
            <a:ext cx="2540000" cy="215444"/>
          </a:xfrm>
          <a:prstGeom prst="rect">
            <a:avLst/>
          </a:prstGeom>
          <a:noFill/>
        </p:spPr>
        <p:txBody>
          <a:bodyPr wrap="square" rtlCol="0">
            <a:spAutoFit/>
          </a:bodyPr>
          <a:lstStyle/>
          <a:p>
            <a:r>
              <a:rPr lang="en-US" sz="800" i="1" dirty="0"/>
              <a:t>https://www.youtube.com/watch?v=_9W_y8IlNro</a:t>
            </a:r>
          </a:p>
        </p:txBody>
      </p:sp>
      <p:sp>
        <p:nvSpPr>
          <p:cNvPr id="6" name="TextBox 5"/>
          <p:cNvSpPr txBox="1"/>
          <p:nvPr/>
        </p:nvSpPr>
        <p:spPr>
          <a:xfrm>
            <a:off x="704850" y="2413336"/>
            <a:ext cx="3886200" cy="2031325"/>
          </a:xfrm>
          <a:prstGeom prst="rect">
            <a:avLst/>
          </a:prstGeom>
          <a:noFill/>
        </p:spPr>
        <p:txBody>
          <a:bodyPr wrap="square" rtlCol="0">
            <a:spAutoFit/>
          </a:bodyPr>
          <a:lstStyle/>
          <a:p>
            <a:pPr algn="ctr"/>
            <a:r>
              <a:rPr lang="en-US" dirty="0" smtClean="0">
                <a:latin typeface="OCR A Extended" panose="02010509020102010303" pitchFamily="50" charset="0"/>
              </a:rPr>
              <a:t>2D Level Creation Game</a:t>
            </a:r>
          </a:p>
          <a:p>
            <a:pPr algn="ctr"/>
            <a:endParaRPr lang="en-US" dirty="0">
              <a:latin typeface="OCR A Extended" panose="02010509020102010303" pitchFamily="50" charset="0"/>
            </a:endParaRPr>
          </a:p>
          <a:p>
            <a:pPr algn="ctr"/>
            <a:endParaRPr lang="en-US" dirty="0" smtClean="0">
              <a:latin typeface="OCR A Extended" panose="02010509020102010303" pitchFamily="50" charset="0"/>
            </a:endParaRPr>
          </a:p>
          <a:p>
            <a:pPr algn="ctr"/>
            <a:r>
              <a:rPr lang="en-US" dirty="0" smtClean="0">
                <a:latin typeface="OCR A Extended" panose="02010509020102010303" pitchFamily="50" charset="0"/>
              </a:rPr>
              <a:t>Players </a:t>
            </a:r>
            <a:r>
              <a:rPr lang="en-US" dirty="0" smtClean="0">
                <a:latin typeface="OCR A Extended" panose="02010509020102010303" pitchFamily="50" charset="0"/>
              </a:rPr>
              <a:t>design courses</a:t>
            </a:r>
          </a:p>
          <a:p>
            <a:pPr algn="ctr"/>
            <a:endParaRPr lang="en-US" dirty="0" smtClean="0">
              <a:latin typeface="OCR A Extended" panose="02010509020102010303" pitchFamily="50" charset="0"/>
            </a:endParaRPr>
          </a:p>
          <a:p>
            <a:pPr algn="ctr"/>
            <a:r>
              <a:rPr lang="en-US" dirty="0">
                <a:latin typeface="OCR A Extended" panose="02010509020102010303" pitchFamily="50" charset="0"/>
              </a:rPr>
              <a:t/>
            </a:r>
            <a:br>
              <a:rPr lang="en-US" dirty="0">
                <a:latin typeface="OCR A Extended" panose="02010509020102010303" pitchFamily="50" charset="0"/>
              </a:rPr>
            </a:br>
            <a:r>
              <a:rPr lang="en-US" dirty="0" smtClean="0">
                <a:latin typeface="OCR A Extended" panose="02010509020102010303" pitchFamily="50" charset="0"/>
              </a:rPr>
              <a:t>Share Courses Online</a:t>
            </a:r>
            <a:endParaRPr lang="en-US" dirty="0">
              <a:latin typeface="OCR A Extended" panose="02010509020102010303" pitchFamily="50" charset="0"/>
            </a:endParaRPr>
          </a:p>
        </p:txBody>
      </p:sp>
    </p:spTree>
    <p:extLst>
      <p:ext uri="{BB962C8B-B14F-4D97-AF65-F5344CB8AC3E}">
        <p14:creationId xmlns:p14="http://schemas.microsoft.com/office/powerpoint/2010/main" val="7974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4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0"/>
                                        <p:tgtEl>
                                          <p:spTgt spid="6">
                                            <p:txEl>
                                              <p:pRg st="0" end="0"/>
                                            </p:txEl>
                                          </p:spTgt>
                                        </p:tgtEl>
                                      </p:cBhvr>
                                    </p:animEffect>
                                    <p:anim calcmode="lin" valueType="num">
                                      <p:cBhvr>
                                        <p:cTn id="12" dur="5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5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0"/>
                                        <p:tgtEl>
                                          <p:spTgt spid="6">
                                            <p:txEl>
                                              <p:pRg st="3" end="3"/>
                                            </p:txEl>
                                          </p:spTgt>
                                        </p:tgtEl>
                                      </p:cBhvr>
                                    </p:animEffect>
                                    <p:anim calcmode="lin" valueType="num">
                                      <p:cBhvr>
                                        <p:cTn id="19" dur="5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0" dur="5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0"/>
                                        <p:tgtEl>
                                          <p:spTgt spid="6">
                                            <p:txEl>
                                              <p:pRg st="5" end="5"/>
                                            </p:txEl>
                                          </p:spTgt>
                                        </p:tgtEl>
                                      </p:cBhvr>
                                    </p:animEffect>
                                    <p:anim calcmode="lin" valueType="num">
                                      <p:cBhvr>
                                        <p:cTn id="26" dur="5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7" dur="5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4"/>
                </p:tgtEl>
              </p:cMediaNode>
            </p:video>
            <p:seq concurrent="1" nextAc="seek">
              <p:cTn id="29" restart="whenNotActive" fill="hold" evtFilter="cancelBubble" nodeType="interactiveSeq">
                <p:stCondLst>
                  <p:cond evt="onClick" delay="0">
                    <p:tgtEl>
                      <p:spTgt spid="4"/>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0" y="0"/>
            <a:ext cx="12192000" cy="68580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894" y="1139763"/>
            <a:ext cx="4985586" cy="3380921"/>
          </a:xfrm>
          <a:prstGeom prst="rect">
            <a:avLst/>
          </a:prstGeom>
        </p:spPr>
      </p:pic>
      <p:sp>
        <p:nvSpPr>
          <p:cNvPr id="4" name="TextBox 3"/>
          <p:cNvSpPr txBox="1"/>
          <p:nvPr/>
        </p:nvSpPr>
        <p:spPr>
          <a:xfrm>
            <a:off x="209550" y="5014240"/>
            <a:ext cx="11772900" cy="830997"/>
          </a:xfrm>
          <a:prstGeom prst="rect">
            <a:avLst/>
          </a:prstGeom>
          <a:noFill/>
        </p:spPr>
        <p:txBody>
          <a:bodyPr wrap="square" rtlCol="0">
            <a:spAutoFit/>
          </a:bodyPr>
          <a:lstStyle/>
          <a:p>
            <a:pPr algn="ctr"/>
            <a:r>
              <a:rPr lang="en-US" sz="2400" dirty="0" err="1" smtClean="0">
                <a:latin typeface="OCR A Extended" panose="02010509020102010303" pitchFamily="50" charset="0"/>
              </a:rPr>
              <a:t>Amiibo</a:t>
            </a:r>
            <a:r>
              <a:rPr lang="en-US" sz="2400" dirty="0" smtClean="0">
                <a:latin typeface="OCR A Extended" panose="02010509020102010303" pitchFamily="50" charset="0"/>
              </a:rPr>
              <a:t> is a wireless communications and storage protocol that can transform Mario into an 8-bit version of the character.</a:t>
            </a:r>
            <a:endParaRPr lang="en-US" sz="2400" dirty="0">
              <a:latin typeface="OCR A Extended" panose="02010509020102010303" pitchFamily="50" charset="0"/>
            </a:endParaRPr>
          </a:p>
        </p:txBody>
      </p:sp>
      <p:pic>
        <p:nvPicPr>
          <p:cNvPr id="5" name="C447E2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519374" y="1139887"/>
            <a:ext cx="4380855" cy="3380797"/>
          </a:xfrm>
          <a:prstGeom prst="rect">
            <a:avLst/>
          </a:prstGeom>
        </p:spPr>
      </p:pic>
      <p:sp>
        <p:nvSpPr>
          <p:cNvPr id="6" name="TextBox 5"/>
          <p:cNvSpPr txBox="1"/>
          <p:nvPr/>
        </p:nvSpPr>
        <p:spPr>
          <a:xfrm>
            <a:off x="6328230" y="0"/>
            <a:ext cx="5863770" cy="230832"/>
          </a:xfrm>
          <a:prstGeom prst="rect">
            <a:avLst/>
          </a:prstGeom>
          <a:noFill/>
        </p:spPr>
        <p:txBody>
          <a:bodyPr wrap="square" rtlCol="0">
            <a:spAutoFit/>
          </a:bodyPr>
          <a:lstStyle/>
          <a:p>
            <a:r>
              <a:rPr lang="en-US" sz="900" dirty="0" smtClean="0"/>
              <a:t>Video Source: https</a:t>
            </a:r>
            <a:r>
              <a:rPr lang="en-US" sz="900" dirty="0"/>
              <a:t>://www.techtimes.com/articles/82732/20150907/amiibo-costumes-super-mario-maker-revealed.htm</a:t>
            </a:r>
          </a:p>
        </p:txBody>
      </p:sp>
    </p:spTree>
    <p:extLst>
      <p:ext uri="{BB962C8B-B14F-4D97-AF65-F5344CB8AC3E}">
        <p14:creationId xmlns:p14="http://schemas.microsoft.com/office/powerpoint/2010/main" val="3413718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93" y="-12305"/>
            <a:ext cx="12192000" cy="68703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881" y="797749"/>
            <a:ext cx="7871451" cy="5250196"/>
          </a:xfrm>
          <a:prstGeom prst="rect">
            <a:avLst/>
          </a:prstGeom>
        </p:spPr>
      </p:pic>
      <p:grpSp>
        <p:nvGrpSpPr>
          <p:cNvPr id="10" name="Group 9"/>
          <p:cNvGrpSpPr/>
          <p:nvPr/>
        </p:nvGrpSpPr>
        <p:grpSpPr>
          <a:xfrm>
            <a:off x="275157" y="383959"/>
            <a:ext cx="11448392" cy="6008339"/>
            <a:chOff x="275157" y="383959"/>
            <a:chExt cx="11448392" cy="6008339"/>
          </a:xfrm>
        </p:grpSpPr>
        <p:pic>
          <p:nvPicPr>
            <p:cNvPr id="5" name="Picture 4"/>
            <p:cNvPicPr>
              <a:picLocks noChangeAspect="1"/>
            </p:cNvPicPr>
            <p:nvPr/>
          </p:nvPicPr>
          <p:blipFill>
            <a:blip r:embed="rId5"/>
            <a:stretch>
              <a:fillRect/>
            </a:stretch>
          </p:blipFill>
          <p:spPr>
            <a:xfrm>
              <a:off x="9464022" y="5439715"/>
              <a:ext cx="1806097" cy="731583"/>
            </a:xfrm>
            <a:prstGeom prst="rect">
              <a:avLst/>
            </a:prstGeom>
          </p:spPr>
        </p:pic>
        <p:pic>
          <p:nvPicPr>
            <p:cNvPr id="6" name="Picture 5"/>
            <p:cNvPicPr>
              <a:picLocks noChangeAspect="1"/>
            </p:cNvPicPr>
            <p:nvPr/>
          </p:nvPicPr>
          <p:blipFill>
            <a:blip r:embed="rId6"/>
            <a:stretch>
              <a:fillRect/>
            </a:stretch>
          </p:blipFill>
          <p:spPr>
            <a:xfrm>
              <a:off x="9010594" y="453396"/>
              <a:ext cx="2712955" cy="929721"/>
            </a:xfrm>
            <a:prstGeom prst="rect">
              <a:avLst/>
            </a:prstGeom>
          </p:spPr>
        </p:pic>
        <p:pic>
          <p:nvPicPr>
            <p:cNvPr id="8" name="Picture 7"/>
            <p:cNvPicPr>
              <a:picLocks noChangeAspect="1"/>
            </p:cNvPicPr>
            <p:nvPr/>
          </p:nvPicPr>
          <p:blipFill>
            <a:blip r:embed="rId7"/>
            <a:stretch>
              <a:fillRect/>
            </a:stretch>
          </p:blipFill>
          <p:spPr>
            <a:xfrm>
              <a:off x="275157" y="5703591"/>
              <a:ext cx="3190541" cy="688707"/>
            </a:xfrm>
            <a:prstGeom prst="rect">
              <a:avLst/>
            </a:prstGeom>
          </p:spPr>
        </p:pic>
        <p:pic>
          <p:nvPicPr>
            <p:cNvPr id="9" name="Picture 8"/>
            <p:cNvPicPr>
              <a:picLocks noChangeAspect="1"/>
            </p:cNvPicPr>
            <p:nvPr/>
          </p:nvPicPr>
          <p:blipFill>
            <a:blip r:embed="rId8"/>
            <a:stretch>
              <a:fillRect/>
            </a:stretch>
          </p:blipFill>
          <p:spPr>
            <a:xfrm>
              <a:off x="1062637" y="2519798"/>
              <a:ext cx="1615580" cy="1806097"/>
            </a:xfrm>
            <a:prstGeom prst="rect">
              <a:avLst/>
            </a:prstGeom>
          </p:spPr>
        </p:pic>
        <p:pic>
          <p:nvPicPr>
            <p:cNvPr id="1026" name="Picture 2" descr="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664" y="383959"/>
              <a:ext cx="2829529" cy="14147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nadian Game Awards / Prix du jeu Canadien (@cgameawards) | Twitt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41877" y="2451196"/>
              <a:ext cx="1874699" cy="1874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285406" y="929995"/>
            <a:ext cx="9296987" cy="5444993"/>
            <a:chOff x="285406" y="929995"/>
            <a:chExt cx="9296987" cy="5444993"/>
          </a:xfrm>
        </p:grpSpPr>
        <p:pic>
          <p:nvPicPr>
            <p:cNvPr id="4" name="Picture 3"/>
            <p:cNvPicPr>
              <a:picLocks noChangeAspect="1"/>
            </p:cNvPicPr>
            <p:nvPr/>
          </p:nvPicPr>
          <p:blipFill>
            <a:blip r:embed="rId11"/>
            <a:stretch>
              <a:fillRect/>
            </a:stretch>
          </p:blipFill>
          <p:spPr>
            <a:xfrm>
              <a:off x="9071619" y="929995"/>
              <a:ext cx="340516" cy="407381"/>
            </a:xfrm>
            <a:prstGeom prst="rect">
              <a:avLst/>
            </a:prstGeom>
          </p:spPr>
        </p:pic>
        <p:pic>
          <p:nvPicPr>
            <p:cNvPr id="12" name="Picture 11"/>
            <p:cNvPicPr>
              <a:picLocks noChangeAspect="1"/>
            </p:cNvPicPr>
            <p:nvPr/>
          </p:nvPicPr>
          <p:blipFill>
            <a:blip r:embed="rId11"/>
            <a:stretch>
              <a:fillRect/>
            </a:stretch>
          </p:blipFill>
          <p:spPr>
            <a:xfrm>
              <a:off x="285406" y="5967607"/>
              <a:ext cx="340516" cy="407381"/>
            </a:xfrm>
            <a:prstGeom prst="rect">
              <a:avLst/>
            </a:prstGeom>
          </p:spPr>
        </p:pic>
        <p:pic>
          <p:nvPicPr>
            <p:cNvPr id="13" name="Picture 12"/>
            <p:cNvPicPr>
              <a:picLocks noChangeAspect="1"/>
            </p:cNvPicPr>
            <p:nvPr/>
          </p:nvPicPr>
          <p:blipFill>
            <a:blip r:embed="rId11"/>
            <a:stretch>
              <a:fillRect/>
            </a:stretch>
          </p:blipFill>
          <p:spPr>
            <a:xfrm>
              <a:off x="9241877" y="3887000"/>
              <a:ext cx="340516" cy="407381"/>
            </a:xfrm>
            <a:prstGeom prst="rect">
              <a:avLst/>
            </a:prstGeom>
          </p:spPr>
        </p:pic>
        <p:pic>
          <p:nvPicPr>
            <p:cNvPr id="14" name="Picture 13"/>
            <p:cNvPicPr>
              <a:picLocks noChangeAspect="1"/>
            </p:cNvPicPr>
            <p:nvPr/>
          </p:nvPicPr>
          <p:blipFill>
            <a:blip r:embed="rId11"/>
            <a:stretch>
              <a:fillRect/>
            </a:stretch>
          </p:blipFill>
          <p:spPr>
            <a:xfrm>
              <a:off x="455664" y="1337376"/>
              <a:ext cx="340516" cy="407381"/>
            </a:xfrm>
            <a:prstGeom prst="rect">
              <a:avLst/>
            </a:prstGeom>
          </p:spPr>
        </p:pic>
      </p:grpSp>
    </p:spTree>
    <p:extLst>
      <p:ext uri="{BB962C8B-B14F-4D97-AF65-F5344CB8AC3E}">
        <p14:creationId xmlns:p14="http://schemas.microsoft.com/office/powerpoint/2010/main" val="293736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2977</TotalTime>
  <Words>1776</Words>
  <Application>Microsoft Office PowerPoint</Application>
  <PresentationFormat>Widescreen</PresentationFormat>
  <Paragraphs>230</Paragraphs>
  <Slides>21</Slides>
  <Notes>21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OCR A Extended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GSUL User</dc:creator>
  <cp:lastModifiedBy>GSUL User</cp:lastModifiedBy>
  <cp:revision>173</cp:revision>
  <dcterms:created xsi:type="dcterms:W3CDTF">2020-12-29T21:49:45Z</dcterms:created>
  <dcterms:modified xsi:type="dcterms:W3CDTF">2021-01-08T03:14:59Z</dcterms:modified>
</cp:coreProperties>
</file>